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79" r:id="rId3"/>
    <p:sldId id="283" r:id="rId4"/>
    <p:sldId id="295" r:id="rId5"/>
    <p:sldId id="273" r:id="rId6"/>
    <p:sldId id="296" r:id="rId7"/>
    <p:sldId id="297" r:id="rId8"/>
    <p:sldId id="298" r:id="rId9"/>
    <p:sldId id="299" r:id="rId10"/>
    <p:sldId id="300" r:id="rId11"/>
    <p:sldId id="301" r:id="rId12"/>
    <p:sldId id="305" r:id="rId13"/>
    <p:sldId id="304" r:id="rId14"/>
    <p:sldId id="306" r:id="rId15"/>
    <p:sldId id="307" r:id="rId16"/>
    <p:sldId id="308" r:id="rId17"/>
    <p:sldId id="310" r:id="rId18"/>
    <p:sldId id="311" r:id="rId19"/>
    <p:sldId id="312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293" r:id="rId30"/>
    <p:sldId id="259" r:id="rId3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0" autoAdjust="0"/>
    <p:restoredTop sz="96513" autoAdjust="0"/>
  </p:normalViewPr>
  <p:slideViewPr>
    <p:cSldViewPr snapToGrid="0">
      <p:cViewPr>
        <p:scale>
          <a:sx n="50" d="100"/>
          <a:sy n="50" d="100"/>
        </p:scale>
        <p:origin x="29" y="85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124C-2581-401B-9997-FF105A177F6D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3AF0-3913-4506-9B77-4ADEDC116878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E5AEA-8783-4421-A8B7-668365E20CDD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A1EE-C964-45FA-8124-70074B733FC2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BAEE-A8BD-4906-B2A2-1A32241A1914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84EE-9A0F-4E73-B167-44DEE8CB01E2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E903-EF9D-49C0-819C-1609F9C836BD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8069-80D6-4C8E-9646-D5414E6779B8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84BB-C1DE-4AF3-9848-82793038BB73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E32B475-CF09-4E91-8518-660A1CE073E8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발표 주제 수정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64" r:id="rId6"/>
    <p:sldLayoutId id="2147483673" r:id="rId7"/>
    <p:sldLayoutId id="2147483665" r:id="rId8"/>
    <p:sldLayoutId id="2147483666" r:id="rId9"/>
    <p:sldLayoutId id="214748366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lid/hardware/blob/master/VibroNavio2top_rev_A.ST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bbyking.com/en_us/vibration-damping-ball-65g-bag-of-8.html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github.com/emlid/hardware/blob/master/VibroNavio2bot_rev_A.ST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www.balena.io/etche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8_TFYWYt_M?feature=oembed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pi@navio.loca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groups.com/forums/showthread.php?2459576-Next-generation-Pixhawk-Raspberry-Pi-2-Navio-Arducopter-PXFmini-BBBmini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raduino.tistory.com/3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hyperlink" Target="https://gnss.seoul.go.kr/intro/intro1.ph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dcard.org/downloads/formatter/index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org/download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 dirty="0" err="1"/>
              <a:t>드론</a:t>
            </a:r>
            <a:r>
              <a:rPr lang="ko-KR" altLang="en-US" sz="4800" dirty="0"/>
              <a:t> 멘토링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 </a:t>
            </a:r>
            <a:r>
              <a:rPr lang="en-US" altLang="ko-KR" dirty="0"/>
              <a:t>8</a:t>
            </a:r>
            <a:r>
              <a:rPr lang="ko-KR" altLang="en-US" dirty="0"/>
              <a:t>월  </a:t>
            </a:r>
            <a:r>
              <a:rPr lang="en-US" altLang="ko-KR" dirty="0"/>
              <a:t>3 </a:t>
            </a:r>
            <a:r>
              <a:rPr lang="ko-KR" altLang="en-US" dirty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오 지 만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  일반대학원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IT </a:t>
            </a:r>
            <a:r>
              <a:rPr lang="ko-KR" altLang="en-US" dirty="0"/>
              <a:t>융합 </a:t>
            </a:r>
            <a:r>
              <a:rPr lang="ko-KR" altLang="en-US" dirty="0" err="1"/>
              <a:t>드론</a:t>
            </a:r>
            <a:r>
              <a:rPr lang="ko-KR" altLang="en-US" dirty="0"/>
              <a:t> 멘토링 과정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Pi3 B+ OS</a:t>
            </a:r>
            <a:r>
              <a:rPr lang="ko-KR" altLang="en-US" dirty="0"/>
              <a:t> 설치하기</a:t>
            </a:r>
          </a:p>
        </p:txBody>
      </p:sp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4F1991A-AF6B-4F4A-BC66-23BC61A51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775" y="2128158"/>
            <a:ext cx="4250103" cy="3187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F5643-5E47-434F-8E40-8D952BA153EB}"/>
              </a:ext>
            </a:extLst>
          </p:cNvPr>
          <p:cNvSpPr txBox="1"/>
          <p:nvPr/>
        </p:nvSpPr>
        <p:spPr>
          <a:xfrm>
            <a:off x="3951386" y="1505955"/>
            <a:ext cx="53465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7-7. ‘Overclock’ -&gt; </a:t>
            </a:r>
            <a:r>
              <a:rPr lang="ko-KR" altLang="en-US" dirty="0"/>
              <a:t>＇경고 메시지</a:t>
            </a:r>
            <a:r>
              <a:rPr lang="en-US" altLang="ko-KR" dirty="0"/>
              <a:t>’ – OK -&gt; ‘Medium~</a:t>
            </a:r>
            <a:r>
              <a:rPr lang="ko-KR" altLang="en-US" dirty="0"/>
              <a:t>’  </a:t>
            </a:r>
            <a:r>
              <a:rPr lang="en-US" altLang="ko-KR" dirty="0"/>
              <a:t>-&gt; ‘ok’</a:t>
            </a:r>
          </a:p>
          <a:p>
            <a:r>
              <a:rPr lang="en-US" altLang="ko-KR" dirty="0"/>
              <a:t>7-8. 'Advanced Options' -&gt; ‘</a:t>
            </a:r>
            <a:r>
              <a:rPr lang="en-US" altLang="ko-KR" dirty="0" err="1"/>
              <a:t>Overscan</a:t>
            </a:r>
            <a:r>
              <a:rPr lang="en-US" altLang="ko-KR" dirty="0"/>
              <a:t>’ -&gt; ‘Disable’</a:t>
            </a:r>
          </a:p>
          <a:p>
            <a:r>
              <a:rPr lang="en-US" altLang="ko-KR" dirty="0"/>
              <a:t>7-9. 'Advanced Options' -&gt; ‘Audio’ -&gt; </a:t>
            </a:r>
            <a:r>
              <a:rPr lang="ko-KR" altLang="en-US" dirty="0"/>
              <a:t>적절히 선택</a:t>
            </a:r>
            <a:endParaRPr lang="en-US" altLang="ko-KR" dirty="0"/>
          </a:p>
          <a:p>
            <a:r>
              <a:rPr lang="en-US" altLang="ko-KR" dirty="0"/>
              <a:t>7-10 Finish</a:t>
            </a:r>
          </a:p>
          <a:p>
            <a:endParaRPr lang="en-US" altLang="ko-KR" dirty="0"/>
          </a:p>
          <a:p>
            <a:r>
              <a:rPr lang="en-US" altLang="ko-KR" dirty="0"/>
              <a:t>8. </a:t>
            </a:r>
            <a:r>
              <a:rPr lang="en-US" altLang="ko-KR" dirty="0" err="1"/>
              <a:t>LXTerminal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en-US" altLang="ko-KR" dirty="0"/>
              <a:t>8-1. </a:t>
            </a:r>
            <a:r>
              <a:rPr lang="en-US" altLang="ko-KR" dirty="0" err="1"/>
              <a:t>sudo</a:t>
            </a:r>
            <a:r>
              <a:rPr lang="en-US" altLang="ko-KR" dirty="0"/>
              <a:t> apt-get update  - </a:t>
            </a:r>
            <a:r>
              <a:rPr lang="ko-KR" altLang="en-US" dirty="0"/>
              <a:t>패키지 목록을 </a:t>
            </a:r>
            <a:r>
              <a:rPr lang="ko-KR" altLang="en-US" dirty="0" err="1"/>
              <a:t>최근것으로</a:t>
            </a:r>
            <a:endParaRPr lang="en-US" altLang="ko-KR" dirty="0"/>
          </a:p>
          <a:p>
            <a:r>
              <a:rPr lang="en-US" altLang="ko-KR" dirty="0"/>
              <a:t>8-2. </a:t>
            </a:r>
            <a:r>
              <a:rPr lang="en-US" altLang="ko-KR" dirty="0" err="1"/>
              <a:t>sudo</a:t>
            </a:r>
            <a:r>
              <a:rPr lang="en-US" altLang="ko-KR" dirty="0"/>
              <a:t> apt-get upgrade – </a:t>
            </a:r>
            <a:r>
              <a:rPr lang="ko-KR" altLang="en-US" dirty="0"/>
              <a:t>패키지를 최신 버전으로</a:t>
            </a:r>
            <a:endParaRPr lang="en-US" altLang="ko-KR" dirty="0"/>
          </a:p>
          <a:p>
            <a:r>
              <a:rPr lang="en-US" altLang="ko-KR" dirty="0"/>
              <a:t>8-3.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ibus</a:t>
            </a:r>
            <a:r>
              <a:rPr lang="en-US" altLang="ko-KR" dirty="0"/>
              <a:t> </a:t>
            </a:r>
            <a:r>
              <a:rPr lang="en-US" altLang="ko-KR" dirty="0" err="1"/>
              <a:t>ibus</a:t>
            </a:r>
            <a:r>
              <a:rPr lang="en-US" altLang="ko-KR" dirty="0"/>
              <a:t>-hangul</a:t>
            </a:r>
          </a:p>
          <a:p>
            <a:r>
              <a:rPr lang="en-US" altLang="ko-KR" dirty="0"/>
              <a:t>8-4.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rpi</a:t>
            </a:r>
            <a:r>
              <a:rPr lang="en-US" altLang="ko-KR" dirty="0"/>
              <a:t>-update </a:t>
            </a:r>
          </a:p>
          <a:p>
            <a:r>
              <a:rPr lang="en-US" altLang="ko-KR" dirty="0"/>
              <a:t>8-5. </a:t>
            </a:r>
            <a:r>
              <a:rPr lang="en-US" altLang="ko-KR" dirty="0" err="1"/>
              <a:t>sudo</a:t>
            </a:r>
            <a:r>
              <a:rPr lang="en-US" altLang="ko-KR" dirty="0"/>
              <a:t> reboot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73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Raspbian </a:t>
            </a:r>
            <a:r>
              <a:rPr lang="ko-KR" altLang="en-US" dirty="0"/>
              <a:t>환경설정</a:t>
            </a:r>
          </a:p>
        </p:txBody>
      </p:sp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4F1991A-AF6B-4F4A-BC66-23BC61A51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775" y="2128158"/>
            <a:ext cx="4250103" cy="3187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F5643-5E47-434F-8E40-8D952BA153EB}"/>
              </a:ext>
            </a:extLst>
          </p:cNvPr>
          <p:cNvSpPr txBox="1"/>
          <p:nvPr/>
        </p:nvSpPr>
        <p:spPr>
          <a:xfrm>
            <a:off x="3951386" y="1505955"/>
            <a:ext cx="5346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 </a:t>
            </a:r>
            <a:r>
              <a:rPr lang="en-US" altLang="ko-KR" dirty="0" err="1"/>
              <a:t>iBus</a:t>
            </a:r>
            <a:r>
              <a:rPr lang="en-US" altLang="ko-KR" dirty="0"/>
              <a:t> </a:t>
            </a:r>
            <a:r>
              <a:rPr lang="ko-KR" altLang="en-US" dirty="0"/>
              <a:t>환경설정</a:t>
            </a:r>
            <a:endParaRPr lang="en-US" altLang="ko-KR" dirty="0"/>
          </a:p>
          <a:p>
            <a:r>
              <a:rPr lang="en-US" altLang="ko-KR" dirty="0"/>
              <a:t>9-1. </a:t>
            </a:r>
            <a:r>
              <a:rPr lang="ko-KR" altLang="en-US" dirty="0"/>
              <a:t>입력방식</a:t>
            </a:r>
            <a:r>
              <a:rPr lang="en-US" altLang="ko-KR" dirty="0"/>
              <a:t> Tap – </a:t>
            </a:r>
            <a:r>
              <a:rPr lang="ko-KR" altLang="en-US" dirty="0"/>
              <a:t>한국어 </a:t>
            </a:r>
            <a:r>
              <a:rPr lang="en-US" altLang="ko-KR" dirty="0"/>
              <a:t>– Korean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en-US" altLang="ko-KR" dirty="0"/>
              <a:t>9-2. ‘</a:t>
            </a:r>
            <a:r>
              <a:rPr lang="ko-KR" altLang="en-US" dirty="0"/>
              <a:t>추가</a:t>
            </a:r>
            <a:r>
              <a:rPr lang="en-US" altLang="ko-KR" dirty="0"/>
              <a:t>’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9-3. ‘</a:t>
            </a:r>
            <a:r>
              <a:rPr lang="ko-KR" altLang="en-US" dirty="0"/>
              <a:t>닫기</a:t>
            </a:r>
            <a:r>
              <a:rPr lang="en-US" altLang="ko-KR" dirty="0"/>
              <a:t>’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apt-get update  - </a:t>
            </a:r>
            <a:r>
              <a:rPr lang="ko-KR" altLang="en-US" dirty="0"/>
              <a:t>패키지 목록을 </a:t>
            </a:r>
            <a:r>
              <a:rPr lang="ko-KR" altLang="en-US" dirty="0" err="1"/>
              <a:t>최근것으로</a:t>
            </a:r>
            <a:endParaRPr lang="en-US" altLang="ko-KR" dirty="0"/>
          </a:p>
          <a:p>
            <a:r>
              <a:rPr lang="en-US" altLang="ko-KR" dirty="0"/>
              <a:t>8-2. </a:t>
            </a:r>
            <a:r>
              <a:rPr lang="en-US" altLang="ko-KR" dirty="0" err="1"/>
              <a:t>sudo</a:t>
            </a:r>
            <a:r>
              <a:rPr lang="en-US" altLang="ko-KR" dirty="0"/>
              <a:t> apt-get upgrade – </a:t>
            </a:r>
            <a:r>
              <a:rPr lang="ko-KR" altLang="en-US" dirty="0"/>
              <a:t>패키지를 최신 버전으로</a:t>
            </a:r>
            <a:endParaRPr lang="en-US" altLang="ko-KR" dirty="0"/>
          </a:p>
          <a:p>
            <a:r>
              <a:rPr lang="en-US" altLang="ko-KR" dirty="0"/>
              <a:t>8-3.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ibus</a:t>
            </a:r>
            <a:r>
              <a:rPr lang="en-US" altLang="ko-KR" dirty="0"/>
              <a:t> </a:t>
            </a:r>
            <a:r>
              <a:rPr lang="en-US" altLang="ko-KR" dirty="0" err="1"/>
              <a:t>ibus</a:t>
            </a:r>
            <a:r>
              <a:rPr lang="en-US" altLang="ko-KR" dirty="0"/>
              <a:t>-hangul</a:t>
            </a:r>
          </a:p>
          <a:p>
            <a:r>
              <a:rPr lang="en-US" altLang="ko-KR" dirty="0"/>
              <a:t>8-4.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rpi</a:t>
            </a:r>
            <a:r>
              <a:rPr lang="en-US" altLang="ko-KR" dirty="0"/>
              <a:t>-update </a:t>
            </a:r>
          </a:p>
          <a:p>
            <a:r>
              <a:rPr lang="en-US" altLang="ko-KR" dirty="0"/>
              <a:t>8-5. </a:t>
            </a:r>
            <a:r>
              <a:rPr lang="en-US" altLang="ko-KR" dirty="0" err="1"/>
              <a:t>sudo</a:t>
            </a:r>
            <a:r>
              <a:rPr lang="en-US" altLang="ko-KR" dirty="0"/>
              <a:t> reboot</a:t>
            </a:r>
          </a:p>
          <a:p>
            <a:r>
              <a:rPr lang="ko-KR" altLang="en-US" dirty="0"/>
              <a:t>일반상해 </a:t>
            </a:r>
            <a:r>
              <a:rPr lang="en-US" altLang="ko-KR" dirty="0"/>
              <a:t>209.10</a:t>
            </a:r>
            <a:r>
              <a:rPr lang="ko-KR" altLang="en-US" dirty="0" err="1"/>
              <a:t>월이전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18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Navio</a:t>
            </a:r>
            <a:r>
              <a:rPr lang="en-US" altLang="ko-KR" dirty="0"/>
              <a:t> 2 </a:t>
            </a:r>
            <a:r>
              <a:rPr lang="ko-KR" altLang="en-US" dirty="0"/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F5643-5E47-434F-8E40-8D952BA153EB}"/>
              </a:ext>
            </a:extLst>
          </p:cNvPr>
          <p:cNvSpPr txBox="1"/>
          <p:nvPr/>
        </p:nvSpPr>
        <p:spPr>
          <a:xfrm>
            <a:off x="4190798" y="2013786"/>
            <a:ext cx="5034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</a:t>
            </a:r>
            <a:r>
              <a:rPr lang="en-US" altLang="ko-KR" sz="2400" dirty="0" err="1"/>
              <a:t>Emlid</a:t>
            </a:r>
            <a:r>
              <a:rPr lang="ko-KR" altLang="en-US" sz="2400" dirty="0"/>
              <a:t>라는 회사에서 일반적인 </a:t>
            </a:r>
            <a:r>
              <a:rPr lang="en-US" altLang="ko-KR" sz="2400" dirty="0"/>
              <a:t>Raspberry Pi </a:t>
            </a:r>
            <a:r>
              <a:rPr lang="ko-KR" altLang="en-US" sz="2400" dirty="0"/>
              <a:t>를 비행 컨트롤러로 사용할 수 있게 </a:t>
            </a:r>
            <a:r>
              <a:rPr lang="en-US" altLang="ko-KR" sz="2400" dirty="0" err="1"/>
              <a:t>Navio</a:t>
            </a:r>
            <a:r>
              <a:rPr lang="ko-KR" altLang="en-US" sz="2400" dirty="0"/>
              <a:t>라는 </a:t>
            </a:r>
            <a:r>
              <a:rPr lang="en-US" altLang="ko-KR" sz="2400" dirty="0"/>
              <a:t>Raspberry Pi shield </a:t>
            </a:r>
            <a:r>
              <a:rPr lang="ko-KR" altLang="en-US" sz="2400" dirty="0"/>
              <a:t>를 개발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Navio2 shield</a:t>
            </a:r>
            <a:r>
              <a:rPr lang="ko-KR" altLang="en-US" sz="2400" dirty="0"/>
              <a:t>는 오픈 소스 자동 파일럿 펌웨어인 </a:t>
            </a:r>
            <a:r>
              <a:rPr lang="en-US" altLang="ko-KR" sz="2400" dirty="0" err="1"/>
              <a:t>ArduPilot</a:t>
            </a:r>
            <a:r>
              <a:rPr lang="ko-KR" altLang="en-US" sz="2400" dirty="0"/>
              <a:t>을 즉시 사용할 수 있기때문에 사용자가 직접 비행 컨트롤러를 작성할 필요가 없다</a:t>
            </a:r>
            <a:r>
              <a:rPr lang="en-US" altLang="ko-KR" sz="2400" dirty="0"/>
              <a:t>.</a:t>
            </a:r>
          </a:p>
        </p:txBody>
      </p:sp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2D83B3C2-8145-4633-B275-FA76378C5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21" y="1878313"/>
            <a:ext cx="3150424" cy="36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11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Navio</a:t>
            </a:r>
            <a:r>
              <a:rPr lang="en-US" altLang="ko-KR" dirty="0"/>
              <a:t> 2 </a:t>
            </a:r>
            <a:r>
              <a:rPr lang="ko-KR" altLang="en-US" dirty="0"/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F5643-5E47-434F-8E40-8D952BA153EB}"/>
              </a:ext>
            </a:extLst>
          </p:cNvPr>
          <p:cNvSpPr txBox="1"/>
          <p:nvPr/>
        </p:nvSpPr>
        <p:spPr>
          <a:xfrm>
            <a:off x="3951386" y="1176771"/>
            <a:ext cx="564981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>
                <a:solidFill>
                  <a:srgbClr val="92D050"/>
                </a:solidFill>
              </a:rPr>
              <a:t>글로벌 위성 항법 시스템</a:t>
            </a:r>
            <a:endParaRPr lang="en-US" altLang="ko-KR" sz="2400" b="1" dirty="0">
              <a:solidFill>
                <a:srgbClr val="92D050"/>
              </a:solidFill>
            </a:endParaRPr>
          </a:p>
          <a:p>
            <a:r>
              <a:rPr lang="en-US" altLang="ko-KR" sz="2400" dirty="0"/>
              <a:t>      (Global Navigation Satellite System , GNSS) </a:t>
            </a:r>
            <a:r>
              <a:rPr lang="ko-KR" altLang="en-US" sz="2400" dirty="0"/>
              <a:t>수신기</a:t>
            </a:r>
            <a:endParaRPr lang="en-US" altLang="ko-KR" sz="2400" dirty="0"/>
          </a:p>
          <a:p>
            <a:r>
              <a:rPr lang="ko-KR" altLang="en-US" sz="2400" dirty="0"/>
              <a:t>      </a:t>
            </a:r>
            <a:r>
              <a:rPr lang="ko-KR" altLang="en-US" sz="2400" b="1" dirty="0">
                <a:solidFill>
                  <a:srgbClr val="FF0000"/>
                </a:solidFill>
              </a:rPr>
              <a:t>미국 </a:t>
            </a:r>
            <a:r>
              <a:rPr lang="en-US" altLang="ko-KR" sz="2400" b="1" dirty="0">
                <a:solidFill>
                  <a:srgbClr val="FF0000"/>
                </a:solidFill>
              </a:rPr>
              <a:t>: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GPS,       </a:t>
            </a:r>
            <a:r>
              <a:rPr lang="ko-KR" altLang="en-US" sz="2400" b="1" dirty="0">
                <a:solidFill>
                  <a:srgbClr val="FF0000"/>
                </a:solidFill>
              </a:rPr>
              <a:t>러시아 </a:t>
            </a:r>
            <a:r>
              <a:rPr lang="en-US" altLang="ko-KR" sz="2400" b="1" dirty="0">
                <a:solidFill>
                  <a:srgbClr val="FF0000"/>
                </a:solidFill>
              </a:rPr>
              <a:t>: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GLONASS</a:t>
            </a:r>
            <a:endParaRPr lang="en-US" altLang="ko-KR" sz="2400" dirty="0"/>
          </a:p>
          <a:p>
            <a:r>
              <a:rPr lang="en-US" altLang="ko-KR" sz="2400" dirty="0"/>
              <a:t>      </a:t>
            </a:r>
            <a:r>
              <a:rPr lang="ko-KR" altLang="en-US" sz="2400" dirty="0"/>
              <a:t>유럽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Galileo,  </a:t>
            </a:r>
            <a:r>
              <a:rPr lang="ko-KR" altLang="en-US" sz="2400" dirty="0"/>
              <a:t>중국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Beidou</a:t>
            </a:r>
            <a:endParaRPr lang="en-US" altLang="ko-KR" sz="2400" dirty="0"/>
          </a:p>
          <a:p>
            <a:r>
              <a:rPr lang="en-US" altLang="ko-KR" sz="2400" dirty="0"/>
              <a:t>      </a:t>
            </a:r>
            <a:r>
              <a:rPr lang="ko-KR" altLang="en-US" sz="2400" dirty="0"/>
              <a:t>일본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QZSS</a:t>
            </a:r>
          </a:p>
          <a:p>
            <a:endParaRPr lang="en-US" altLang="ko-KR" sz="2400" dirty="0"/>
          </a:p>
          <a:p>
            <a:r>
              <a:rPr lang="en-US" altLang="ko-KR" sz="2400" dirty="0"/>
              <a:t>GNSS</a:t>
            </a:r>
            <a:r>
              <a:rPr lang="ko-KR" altLang="en-US" sz="2400" dirty="0"/>
              <a:t>는 우주 궤도를 돌고 있는 인공 위성에 발신되는</a:t>
            </a:r>
            <a:r>
              <a:rPr lang="en-US" altLang="ko-KR" sz="2400" dirty="0"/>
              <a:t> </a:t>
            </a:r>
            <a:r>
              <a:rPr lang="ko-KR" altLang="en-US" sz="2400" dirty="0"/>
              <a:t>전파를 이용하여 지구 전역에서 움직이는 물체의 위치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고도값</a:t>
            </a:r>
            <a:r>
              <a:rPr lang="en-US" altLang="ko-KR" sz="2400" dirty="0"/>
              <a:t>, </a:t>
            </a:r>
            <a:r>
              <a:rPr lang="ko-KR" altLang="en-US" sz="2400" dirty="0"/>
              <a:t>속도를 계산하는 </a:t>
            </a:r>
            <a:r>
              <a:rPr lang="ko-KR" altLang="en-US" sz="2400" dirty="0" err="1"/>
              <a:t>위성항법시스템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Ex. </a:t>
            </a:r>
            <a:r>
              <a:rPr lang="ko-KR" altLang="en-US" sz="2400" dirty="0"/>
              <a:t>미사일 유도</a:t>
            </a:r>
            <a:r>
              <a:rPr lang="en-US" altLang="ko-KR" sz="2400" dirty="0"/>
              <a:t>, </a:t>
            </a:r>
            <a:r>
              <a:rPr lang="ko-KR" altLang="en-US" sz="2400" dirty="0"/>
              <a:t>측량</a:t>
            </a:r>
            <a:r>
              <a:rPr lang="en-US" altLang="ko-KR" sz="2400" dirty="0"/>
              <a:t>, </a:t>
            </a:r>
            <a:r>
              <a:rPr lang="ko-KR" altLang="en-US" sz="2400" dirty="0"/>
              <a:t>항공기</a:t>
            </a:r>
            <a:r>
              <a:rPr lang="en-US" altLang="ko-KR" sz="2400" dirty="0"/>
              <a:t>, </a:t>
            </a:r>
            <a:r>
              <a:rPr lang="ko-KR" altLang="en-US" sz="2400" dirty="0"/>
              <a:t>선박</a:t>
            </a:r>
            <a:r>
              <a:rPr lang="en-US" altLang="ko-KR" sz="2400" dirty="0"/>
              <a:t>, </a:t>
            </a:r>
            <a:r>
              <a:rPr lang="ko-KR" altLang="en-US" sz="2400" dirty="0"/>
              <a:t>자동차 등의 항법장치에 많이 사용</a:t>
            </a:r>
            <a:r>
              <a:rPr lang="en-US" altLang="ko-KR" sz="2400" dirty="0"/>
              <a:t>.</a:t>
            </a:r>
          </a:p>
          <a:p>
            <a:endParaRPr lang="ko-KR" altLang="en-US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23CE8F6-40EE-4263-AEC2-A133A3992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81" y="1236676"/>
            <a:ext cx="2128082" cy="26508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32DBFD-A705-4396-9217-A57DEC65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8" y="3887538"/>
            <a:ext cx="2894082" cy="218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Navio</a:t>
            </a:r>
            <a:r>
              <a:rPr lang="en-US" altLang="ko-KR" dirty="0"/>
              <a:t> 2 </a:t>
            </a:r>
            <a:r>
              <a:rPr lang="ko-KR" altLang="en-US" dirty="0"/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F5643-5E47-434F-8E40-8D952BA153EB}"/>
              </a:ext>
            </a:extLst>
          </p:cNvPr>
          <p:cNvSpPr txBox="1"/>
          <p:nvPr/>
        </p:nvSpPr>
        <p:spPr>
          <a:xfrm>
            <a:off x="3951386" y="1505955"/>
            <a:ext cx="56498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B050"/>
                </a:solidFill>
              </a:rPr>
              <a:t>2. </a:t>
            </a:r>
            <a:r>
              <a:rPr lang="ko-KR" altLang="en-US" sz="2400" b="1" dirty="0">
                <a:solidFill>
                  <a:srgbClr val="00B050"/>
                </a:solidFill>
              </a:rPr>
              <a:t>고분해능의</a:t>
            </a:r>
            <a:r>
              <a:rPr lang="en-US" altLang="ko-KR" sz="2400" b="1" dirty="0">
                <a:solidFill>
                  <a:srgbClr val="00B050"/>
                </a:solidFill>
              </a:rPr>
              <a:t> </a:t>
            </a:r>
            <a:r>
              <a:rPr lang="ko-KR" altLang="en-US" sz="2400" b="1" dirty="0">
                <a:solidFill>
                  <a:srgbClr val="00B050"/>
                </a:solidFill>
              </a:rPr>
              <a:t>기압계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r>
              <a:rPr lang="en-US" altLang="ko-KR" sz="2400" dirty="0"/>
              <a:t>     10cm </a:t>
            </a:r>
            <a:r>
              <a:rPr lang="ko-KR" altLang="en-US" sz="2400" dirty="0"/>
              <a:t>분해능의 고도 감지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>
                <a:solidFill>
                  <a:srgbClr val="FF0000"/>
                </a:solidFill>
              </a:rPr>
              <a:t>3. Dual IMU </a:t>
            </a:r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비행</a:t>
            </a:r>
            <a:r>
              <a:rPr lang="en-US" altLang="ko-KR" sz="2400" dirty="0"/>
              <a:t> </a:t>
            </a:r>
            <a:r>
              <a:rPr lang="ko-KR" altLang="en-US" sz="2400" dirty="0"/>
              <a:t>컨트롤 알고리즘이 비행도중 </a:t>
            </a:r>
            <a:r>
              <a:rPr lang="en-US" altLang="ko-KR" sz="2400" dirty="0"/>
              <a:t>IMU</a:t>
            </a:r>
            <a:r>
              <a:rPr lang="ko-KR" altLang="en-US" sz="2400" dirty="0"/>
              <a:t>의 오동작을 감지하면 자동으로 백업 </a:t>
            </a:r>
            <a:r>
              <a:rPr lang="en-US" altLang="ko-KR" sz="2400" dirty="0"/>
              <a:t>IMU</a:t>
            </a:r>
            <a:r>
              <a:rPr lang="ko-KR" altLang="en-US" sz="2400" dirty="0"/>
              <a:t>를 작동시키는 시스템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  </a:t>
            </a:r>
            <a:r>
              <a:rPr lang="ko-KR" altLang="en-US" sz="2400" dirty="0"/>
              <a:t>방향 및 동작을 감지하기 위한</a:t>
            </a:r>
            <a:endParaRPr lang="en-US" altLang="ko-KR" sz="2400" dirty="0"/>
          </a:p>
          <a:p>
            <a:r>
              <a:rPr lang="en-US" altLang="ko-KR" sz="2400" dirty="0"/>
              <a:t>    </a:t>
            </a:r>
            <a:r>
              <a:rPr lang="ko-KR" altLang="en-US" sz="2400" dirty="0"/>
              <a:t>가속도계 </a:t>
            </a:r>
            <a:r>
              <a:rPr lang="en-US" altLang="ko-KR" sz="2400" dirty="0"/>
              <a:t>(Accelerometer) </a:t>
            </a:r>
          </a:p>
          <a:p>
            <a:r>
              <a:rPr lang="en-US" altLang="ko-KR" sz="2400" dirty="0"/>
              <a:t>    </a:t>
            </a:r>
            <a:r>
              <a:rPr lang="ko-KR" altLang="en-US" sz="2400" dirty="0"/>
              <a:t>자이로스코프 </a:t>
            </a:r>
            <a:r>
              <a:rPr lang="en-US" altLang="ko-KR" sz="2400" dirty="0"/>
              <a:t>(gyroscope) </a:t>
            </a:r>
          </a:p>
          <a:p>
            <a:r>
              <a:rPr lang="en-US" altLang="ko-KR" sz="2400" dirty="0"/>
              <a:t>    </a:t>
            </a:r>
            <a:r>
              <a:rPr lang="ko-KR" altLang="en-US" sz="2400" dirty="0" err="1"/>
              <a:t>자력계</a:t>
            </a:r>
            <a:r>
              <a:rPr lang="ko-KR" altLang="en-US" sz="2400" dirty="0"/>
              <a:t> </a:t>
            </a:r>
            <a:r>
              <a:rPr lang="en-US" altLang="ko-KR" sz="2400" dirty="0"/>
              <a:t>(magnetometer)</a:t>
            </a: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23CE8F6-40EE-4263-AEC2-A133A3992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1" y="1863686"/>
            <a:ext cx="3071126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12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Navio</a:t>
            </a:r>
            <a:r>
              <a:rPr lang="en-US" altLang="ko-KR" dirty="0"/>
              <a:t> 2 </a:t>
            </a:r>
            <a:r>
              <a:rPr lang="ko-KR" altLang="en-US" dirty="0"/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F5643-5E47-434F-8E40-8D952BA153EB}"/>
              </a:ext>
            </a:extLst>
          </p:cNvPr>
          <p:cNvSpPr txBox="1"/>
          <p:nvPr/>
        </p:nvSpPr>
        <p:spPr>
          <a:xfrm>
            <a:off x="3679237" y="1170675"/>
            <a:ext cx="59219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4. </a:t>
            </a:r>
            <a:r>
              <a:rPr lang="ko-KR" altLang="en-US" sz="2400" b="1" dirty="0">
                <a:solidFill>
                  <a:srgbClr val="0070C0"/>
                </a:solidFill>
              </a:rPr>
              <a:t>확장 포트</a:t>
            </a:r>
            <a:endParaRPr lang="en-US" altLang="ko-KR" sz="2400" b="1" dirty="0">
              <a:solidFill>
                <a:srgbClr val="0070C0"/>
              </a:solidFill>
            </a:endParaRPr>
          </a:p>
          <a:p>
            <a:r>
              <a:rPr lang="en-US" altLang="ko-KR" sz="2400" dirty="0"/>
              <a:t>     ADC, I2C, UART interface</a:t>
            </a:r>
          </a:p>
          <a:p>
            <a:endParaRPr lang="en-US" altLang="ko-KR" sz="2400" dirty="0"/>
          </a:p>
          <a:p>
            <a:r>
              <a:rPr lang="en-US" altLang="ko-KR" sz="2400" b="1" dirty="0">
                <a:solidFill>
                  <a:srgbClr val="7030A0"/>
                </a:solidFill>
              </a:rPr>
              <a:t>5. RC I/O co-processor </a:t>
            </a:r>
          </a:p>
          <a:p>
            <a:r>
              <a:rPr lang="en-US" altLang="ko-KR" sz="2400" dirty="0"/>
              <a:t>(Radio Control </a:t>
            </a:r>
            <a:r>
              <a:rPr lang="en-US" altLang="ko-KR" sz="2400" dirty="0" err="1"/>
              <a:t>Input/Output</a:t>
            </a:r>
            <a:r>
              <a:rPr lang="en-US" altLang="ko-KR" sz="2400" dirty="0"/>
              <a:t> coprocessor)</a:t>
            </a:r>
          </a:p>
          <a:p>
            <a:endParaRPr lang="en-US" altLang="ko-KR" sz="2400" dirty="0"/>
          </a:p>
          <a:p>
            <a:r>
              <a:rPr lang="en-US" altLang="ko-KR" sz="2400" dirty="0"/>
              <a:t>RC</a:t>
            </a:r>
            <a:r>
              <a:rPr lang="ko-KR" altLang="en-US" sz="2400" dirty="0"/>
              <a:t>는 무선통신을</a:t>
            </a:r>
            <a:r>
              <a:rPr lang="en-US" altLang="ko-KR" sz="2400" dirty="0"/>
              <a:t> </a:t>
            </a:r>
            <a:r>
              <a:rPr lang="ko-KR" altLang="en-US" sz="2400" dirty="0"/>
              <a:t>통해서 제어</a:t>
            </a:r>
            <a:endParaRPr lang="en-US" altLang="ko-KR" sz="2400" dirty="0"/>
          </a:p>
          <a:p>
            <a:r>
              <a:rPr lang="ko-KR" altLang="en-US" sz="2400" dirty="0"/>
              <a:t>수신기</a:t>
            </a:r>
            <a:r>
              <a:rPr lang="en-US" altLang="ko-KR" sz="2400" dirty="0"/>
              <a:t>(RX) </a:t>
            </a:r>
            <a:r>
              <a:rPr lang="ko-KR" altLang="en-US" sz="2400" dirty="0"/>
              <a:t>프로토콜 </a:t>
            </a:r>
            <a:r>
              <a:rPr lang="en-US" altLang="ko-KR" sz="2400" dirty="0"/>
              <a:t>: RX-FC</a:t>
            </a:r>
            <a:r>
              <a:rPr lang="ko-KR" altLang="en-US" sz="2400" dirty="0"/>
              <a:t>간의 통신</a:t>
            </a:r>
            <a:endParaRPr lang="en-US" altLang="ko-KR" sz="2400" dirty="0"/>
          </a:p>
          <a:p>
            <a:r>
              <a:rPr lang="ko-KR" altLang="en-US" sz="2400" dirty="0"/>
              <a:t>송신기</a:t>
            </a:r>
            <a:r>
              <a:rPr lang="en-US" altLang="ko-KR" sz="2400" dirty="0"/>
              <a:t>(TX) </a:t>
            </a:r>
            <a:r>
              <a:rPr lang="ko-KR" altLang="en-US" sz="2400" dirty="0"/>
              <a:t>프로토콜 </a:t>
            </a:r>
            <a:r>
              <a:rPr lang="en-US" altLang="ko-KR" sz="2400" dirty="0"/>
              <a:t>: TX-RX</a:t>
            </a:r>
            <a:r>
              <a:rPr lang="ko-KR" altLang="en-US" sz="2400" dirty="0"/>
              <a:t>간의 통신</a:t>
            </a:r>
            <a:endParaRPr lang="en-US" altLang="ko-KR" sz="2400" dirty="0"/>
          </a:p>
          <a:p>
            <a:r>
              <a:rPr lang="en-US" altLang="ko-KR" sz="2400" dirty="0"/>
              <a:t>RX </a:t>
            </a:r>
            <a:r>
              <a:rPr lang="ko-KR" altLang="en-US" sz="2400" dirty="0"/>
              <a:t>프로토콜의 </a:t>
            </a:r>
            <a:r>
              <a:rPr lang="en-US" altLang="ko-KR" sz="2400" dirty="0"/>
              <a:t>PWM, PPM, SBUS</a:t>
            </a:r>
            <a:r>
              <a:rPr lang="ko-KR" altLang="en-US" sz="2400" dirty="0"/>
              <a:t>를 수용</a:t>
            </a:r>
            <a:endParaRPr lang="en-US" altLang="ko-KR" sz="2400" dirty="0"/>
          </a:p>
          <a:p>
            <a:r>
              <a:rPr lang="en-US" altLang="ko-KR" sz="2400" dirty="0"/>
              <a:t>PPM,</a:t>
            </a:r>
            <a:r>
              <a:rPr lang="ko-KR" altLang="en-US" sz="2400" dirty="0"/>
              <a:t> </a:t>
            </a:r>
            <a:r>
              <a:rPr lang="en-US" altLang="ko-KR" sz="2400" dirty="0"/>
              <a:t>Pulse Position Modulation</a:t>
            </a:r>
          </a:p>
          <a:p>
            <a:r>
              <a:rPr lang="en-US" altLang="ko-KR" sz="2400" dirty="0"/>
              <a:t>PWM, Pulse Width Modulation</a:t>
            </a:r>
          </a:p>
          <a:p>
            <a:r>
              <a:rPr lang="en-US" altLang="ko-KR" sz="2400" dirty="0"/>
              <a:t>SBUS, Serial BUS (UART </a:t>
            </a:r>
            <a:r>
              <a:rPr lang="ko-KR" altLang="en-US" sz="2400" dirty="0"/>
              <a:t>통신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모터와 </a:t>
            </a:r>
            <a:r>
              <a:rPr lang="ko-KR" altLang="en-US" sz="2400" dirty="0" err="1"/>
              <a:t>서보에</a:t>
            </a:r>
            <a:r>
              <a:rPr lang="ko-KR" altLang="en-US" sz="2400" dirty="0"/>
              <a:t> </a:t>
            </a:r>
            <a:r>
              <a:rPr lang="en-US" altLang="ko-KR" sz="2400" dirty="0"/>
              <a:t>14</a:t>
            </a:r>
            <a:r>
              <a:rPr lang="ko-KR" altLang="en-US" sz="2400" dirty="0"/>
              <a:t>개의 </a:t>
            </a:r>
            <a:r>
              <a:rPr lang="en-US" altLang="ko-KR" sz="2400" dirty="0"/>
              <a:t>PWM </a:t>
            </a:r>
            <a:r>
              <a:rPr lang="ko-KR" altLang="en-US" sz="2400" dirty="0"/>
              <a:t>출력채널제공</a:t>
            </a:r>
            <a:endParaRPr lang="en-US" altLang="ko-KR" sz="2400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23CE8F6-40EE-4263-AEC2-A133A3992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1" y="1315840"/>
            <a:ext cx="2427922" cy="30243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8ABF4C2-0BDF-4925-99AE-7A0F4825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22" y="4651847"/>
            <a:ext cx="3171415" cy="12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Navio</a:t>
            </a:r>
            <a:r>
              <a:rPr lang="en-US" altLang="ko-KR" dirty="0"/>
              <a:t> 2 </a:t>
            </a:r>
            <a:r>
              <a:rPr lang="ko-KR" altLang="en-US" dirty="0"/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F5643-5E47-434F-8E40-8D952BA153EB}"/>
              </a:ext>
            </a:extLst>
          </p:cNvPr>
          <p:cNvSpPr txBox="1"/>
          <p:nvPr/>
        </p:nvSpPr>
        <p:spPr>
          <a:xfrm>
            <a:off x="3785918" y="1863686"/>
            <a:ext cx="5511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6. Triple redundant power supply</a:t>
            </a:r>
          </a:p>
          <a:p>
            <a:r>
              <a:rPr lang="en-US" altLang="ko-KR" sz="2400" dirty="0"/>
              <a:t>     </a:t>
            </a:r>
            <a:r>
              <a:rPr lang="ko-KR" altLang="en-US" sz="2400" dirty="0"/>
              <a:t>전압 및 전류 감지를 위한 과전압 보호 및 전원 모듈 포트 포함</a:t>
            </a:r>
            <a:endParaRPr lang="en-US" altLang="ko-KR" sz="2400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23CE8F6-40EE-4263-AEC2-A133A3992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1" y="1863686"/>
            <a:ext cx="3071126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7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Raspberry Pi 3 B+</a:t>
            </a:r>
            <a:r>
              <a:rPr lang="ko-KR" altLang="en-US" dirty="0"/>
              <a:t>에 </a:t>
            </a:r>
            <a:r>
              <a:rPr lang="en-US" altLang="ko-KR" dirty="0" err="1"/>
              <a:t>Navio</a:t>
            </a:r>
            <a:r>
              <a:rPr lang="en-US" altLang="ko-KR" dirty="0"/>
              <a:t> 2 </a:t>
            </a:r>
            <a:r>
              <a:rPr lang="ko-KR" altLang="en-US" dirty="0"/>
              <a:t>장착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53E57-BAF1-4FA7-BA1E-A1F81D41B0DB}"/>
              </a:ext>
            </a:extLst>
          </p:cNvPr>
          <p:cNvSpPr txBox="1"/>
          <p:nvPr/>
        </p:nvSpPr>
        <p:spPr>
          <a:xfrm>
            <a:off x="3916680" y="1859280"/>
            <a:ext cx="5455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/>
              <a:t>Raspberry </a:t>
            </a:r>
            <a:r>
              <a:rPr lang="ko-KR" altLang="en-US" sz="2400" dirty="0"/>
              <a:t>의 윗면에 </a:t>
            </a:r>
            <a:r>
              <a:rPr lang="en-US" altLang="ko-KR" sz="2400" dirty="0"/>
              <a:t>Spacer</a:t>
            </a:r>
            <a:r>
              <a:rPr lang="ko-KR" altLang="en-US" sz="2400" dirty="0"/>
              <a:t>를 설치</a:t>
            </a:r>
            <a:r>
              <a:rPr lang="en-US" altLang="ko-KR" sz="2400" dirty="0"/>
              <a:t>.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바닥에서 </a:t>
            </a:r>
            <a:r>
              <a:rPr lang="en-US" altLang="ko-KR" sz="2400" dirty="0"/>
              <a:t>Spacer</a:t>
            </a:r>
            <a:r>
              <a:rPr lang="ko-KR" altLang="en-US" sz="2400" dirty="0"/>
              <a:t>에 나사로 고정</a:t>
            </a:r>
            <a:r>
              <a:rPr lang="en-US" altLang="ko-KR" sz="2400" dirty="0"/>
              <a:t>.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확장 헤더를 </a:t>
            </a:r>
            <a:r>
              <a:rPr lang="en-US" altLang="ko-KR" sz="2400" dirty="0"/>
              <a:t>40 </a:t>
            </a:r>
            <a:r>
              <a:rPr lang="ko-KR" altLang="en-US" sz="2400" dirty="0"/>
              <a:t>핀 </a:t>
            </a:r>
            <a:r>
              <a:rPr lang="en-US" altLang="ko-KR" sz="2400" dirty="0"/>
              <a:t>GPIO </a:t>
            </a:r>
            <a:r>
              <a:rPr lang="ko-KR" altLang="en-US" sz="2400" dirty="0"/>
              <a:t>포트에 연결</a:t>
            </a:r>
            <a:r>
              <a:rPr lang="en-US" altLang="ko-KR" sz="2400" dirty="0"/>
              <a:t>.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확장 헤더에 </a:t>
            </a:r>
            <a:r>
              <a:rPr lang="en-US" altLang="ko-KR" sz="2400" dirty="0"/>
              <a:t>Navio2</a:t>
            </a:r>
            <a:r>
              <a:rPr lang="ko-KR" altLang="en-US" sz="2400" dirty="0"/>
              <a:t>를 연결</a:t>
            </a:r>
            <a:r>
              <a:rPr lang="en-US" altLang="ko-KR" sz="2400" dirty="0"/>
              <a:t>.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나사를 사용하여 </a:t>
            </a:r>
            <a:r>
              <a:rPr lang="en-US" altLang="ko-KR" sz="2400" dirty="0"/>
              <a:t>Navio2</a:t>
            </a:r>
            <a:r>
              <a:rPr lang="ko-KR" altLang="en-US" sz="2400" dirty="0"/>
              <a:t>를 고정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 descr="테이블, 전자기기, 실내이(가) 표시된 사진&#10;&#10;자동 생성된 설명">
            <a:extLst>
              <a:ext uri="{FF2B5EF4-FFF2-40B4-BE49-F238E27FC236}">
                <a16:creationId xmlns:a16="http://schemas.microsoft.com/office/drawing/2014/main" id="{18EE7132-31AB-4E2E-8A2C-CBEF0A13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9" y="986220"/>
            <a:ext cx="3895022" cy="53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1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Raspberry Pi 3 B+ &amp;</a:t>
            </a:r>
            <a:r>
              <a:rPr lang="ko-KR" altLang="en-US" dirty="0"/>
              <a:t> </a:t>
            </a:r>
            <a:r>
              <a:rPr lang="en-US" altLang="ko-KR" dirty="0" err="1"/>
              <a:t>Navio</a:t>
            </a:r>
            <a:r>
              <a:rPr lang="en-US" altLang="ko-KR" dirty="0"/>
              <a:t> 2 </a:t>
            </a:r>
            <a:r>
              <a:rPr lang="ko-KR" altLang="en-US" dirty="0"/>
              <a:t>전원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53E57-BAF1-4FA7-BA1E-A1F81D41B0DB}"/>
              </a:ext>
            </a:extLst>
          </p:cNvPr>
          <p:cNvSpPr txBox="1"/>
          <p:nvPr/>
        </p:nvSpPr>
        <p:spPr>
          <a:xfrm>
            <a:off x="3916680" y="1859280"/>
            <a:ext cx="5455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Raspberry Pi 3 B+</a:t>
            </a:r>
            <a:r>
              <a:rPr lang="ko-KR" altLang="en-US" sz="2400" dirty="0"/>
              <a:t>로 전원을 공급하여 </a:t>
            </a:r>
            <a:r>
              <a:rPr lang="en-US" altLang="ko-KR" sz="2400" dirty="0"/>
              <a:t>Navio2</a:t>
            </a:r>
            <a:r>
              <a:rPr lang="ko-KR" altLang="en-US" sz="2400" dirty="0"/>
              <a:t>에 전원 공급</a:t>
            </a:r>
            <a:r>
              <a:rPr lang="en-US" altLang="ko-KR" sz="2400" dirty="0"/>
              <a:t> .</a:t>
            </a:r>
          </a:p>
        </p:txBody>
      </p:sp>
      <p:pic>
        <p:nvPicPr>
          <p:cNvPr id="8" name="그림 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23F1A85-69E9-4AC7-B32F-022A3FDAA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433739"/>
            <a:ext cx="3202396" cy="2288208"/>
          </a:xfrm>
          <a:prstGeom prst="rect">
            <a:avLst/>
          </a:prstGeom>
        </p:spPr>
      </p:pic>
      <p:pic>
        <p:nvPicPr>
          <p:cNvPr id="11" name="그림 10" descr="전자기기이(가) 표시된 사진&#10;&#10;자동 생성된 설명">
            <a:extLst>
              <a:ext uri="{FF2B5EF4-FFF2-40B4-BE49-F238E27FC236}">
                <a16:creationId xmlns:a16="http://schemas.microsoft.com/office/drawing/2014/main" id="{40E7D36C-A21A-4314-8EB0-6B9A9C6717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1" y="3763119"/>
            <a:ext cx="3719808" cy="2789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C257E3-055A-4BE3-BA4F-6E434E7D9D0F}"/>
              </a:ext>
            </a:extLst>
          </p:cNvPr>
          <p:cNvSpPr txBox="1"/>
          <p:nvPr/>
        </p:nvSpPr>
        <p:spPr>
          <a:xfrm>
            <a:off x="3916680" y="4662864"/>
            <a:ext cx="5455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베터리를</a:t>
            </a:r>
            <a:r>
              <a:rPr lang="en-US" altLang="ko-KR" sz="2400" dirty="0"/>
              <a:t> </a:t>
            </a:r>
            <a:r>
              <a:rPr lang="ko-KR" altLang="en-US" sz="2400" dirty="0"/>
              <a:t>이용하여 </a:t>
            </a:r>
            <a:r>
              <a:rPr lang="en-US" altLang="ko-KR" sz="2400" dirty="0"/>
              <a:t>Navio2 </a:t>
            </a:r>
            <a:r>
              <a:rPr lang="ko-KR" altLang="en-US" sz="2400" dirty="0"/>
              <a:t>로 전원을 공급하여 </a:t>
            </a:r>
            <a:r>
              <a:rPr lang="en-US" altLang="ko-KR" sz="2400" dirty="0"/>
              <a:t>Raspberry Pi 3 B+ </a:t>
            </a:r>
            <a:r>
              <a:rPr lang="ko-KR" altLang="en-US" sz="2400" dirty="0"/>
              <a:t>에 전원 공급</a:t>
            </a:r>
            <a:r>
              <a:rPr lang="en-US" altLang="ko-KR" sz="24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37216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Navio</a:t>
            </a:r>
            <a:r>
              <a:rPr lang="en-US" altLang="ko-KR" dirty="0"/>
              <a:t> 2</a:t>
            </a:r>
            <a:r>
              <a:rPr lang="ko-KR" altLang="en-US" dirty="0"/>
              <a:t>에 </a:t>
            </a:r>
            <a:r>
              <a:rPr lang="en-US" altLang="ko-KR" dirty="0"/>
              <a:t>GNSS </a:t>
            </a:r>
            <a:r>
              <a:rPr lang="ko-KR" altLang="en-US" dirty="0"/>
              <a:t>안테나 장착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53E57-BAF1-4FA7-BA1E-A1F81D41B0DB}"/>
              </a:ext>
            </a:extLst>
          </p:cNvPr>
          <p:cNvSpPr txBox="1"/>
          <p:nvPr/>
        </p:nvSpPr>
        <p:spPr>
          <a:xfrm>
            <a:off x="1851660" y="5140656"/>
            <a:ext cx="6202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Navio2 </a:t>
            </a:r>
            <a:r>
              <a:rPr lang="ko-KR" altLang="en-US" sz="2400" dirty="0"/>
              <a:t>상단의 </a:t>
            </a:r>
            <a:r>
              <a:rPr lang="en-US" altLang="ko-KR" sz="2400" dirty="0"/>
              <a:t>MCX </a:t>
            </a:r>
            <a:r>
              <a:rPr lang="ko-KR" altLang="en-US" sz="2400" dirty="0"/>
              <a:t>포트에 </a:t>
            </a:r>
            <a:r>
              <a:rPr lang="en-US" altLang="ko-KR" sz="2400" dirty="0"/>
              <a:t>GNSS </a:t>
            </a:r>
            <a:r>
              <a:rPr lang="ko-KR" altLang="en-US" sz="2400" dirty="0"/>
              <a:t>안테나 연결</a:t>
            </a:r>
            <a:r>
              <a:rPr lang="en-US" altLang="ko-KR" sz="2400" dirty="0"/>
              <a:t>.</a:t>
            </a:r>
          </a:p>
        </p:txBody>
      </p:sp>
      <p:pic>
        <p:nvPicPr>
          <p:cNvPr id="7" name="그림 6" descr="전자기기이(가) 표시된 사진&#10;&#10;자동 생성된 설명">
            <a:extLst>
              <a:ext uri="{FF2B5EF4-FFF2-40B4-BE49-F238E27FC236}">
                <a16:creationId xmlns:a16="http://schemas.microsoft.com/office/drawing/2014/main" id="{9153DEDC-EEBA-4405-8C7A-F3FF25CDD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20" y="1301835"/>
            <a:ext cx="5344160" cy="40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3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A110BF3-7C41-4D3A-BA3D-C046D164158D}"/>
              </a:ext>
            </a:extLst>
          </p:cNvPr>
          <p:cNvSpPr/>
          <p:nvPr/>
        </p:nvSpPr>
        <p:spPr>
          <a:xfrm>
            <a:off x="664005" y="902528"/>
            <a:ext cx="84032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/>
              <a:t>라즈베리 설치 및 사용법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76165D-14BF-4FE6-8798-A31BCD8509D1}"/>
              </a:ext>
            </a:extLst>
          </p:cNvPr>
          <p:cNvSpPr/>
          <p:nvPr/>
        </p:nvSpPr>
        <p:spPr>
          <a:xfrm>
            <a:off x="922963" y="2195386"/>
            <a:ext cx="8060072" cy="4444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3200" dirty="0"/>
              <a:t>Raspberry Pi3</a:t>
            </a:r>
            <a:r>
              <a:rPr lang="ko-KR" altLang="en-US" sz="3200" dirty="0"/>
              <a:t> 소개</a:t>
            </a:r>
            <a:endParaRPr lang="en-US" altLang="ko-KR" sz="32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3200" dirty="0"/>
              <a:t>Raspberry Pi3 B+ Spec.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3200" dirty="0"/>
              <a:t>Raspberry Pi3 B+ OS</a:t>
            </a:r>
            <a:r>
              <a:rPr lang="ko-KR" altLang="en-US" sz="3200" dirty="0"/>
              <a:t> 설치</a:t>
            </a:r>
            <a:endParaRPr lang="en-US" altLang="ko-KR" sz="32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3200" dirty="0" err="1"/>
              <a:t>Navio</a:t>
            </a:r>
            <a:r>
              <a:rPr lang="en-US" altLang="ko-KR" sz="3200" dirty="0"/>
              <a:t> 2 </a:t>
            </a:r>
            <a:r>
              <a:rPr lang="ko-KR" altLang="en-US" sz="3200" dirty="0"/>
              <a:t>소개</a:t>
            </a:r>
            <a:endParaRPr lang="en-US" altLang="ko-KR" sz="32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3200" dirty="0"/>
              <a:t>Raspberry Pi 3 B+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Navio</a:t>
            </a:r>
            <a:r>
              <a:rPr lang="en-US" altLang="ko-KR" sz="3200" dirty="0"/>
              <a:t> 2 </a:t>
            </a:r>
            <a:r>
              <a:rPr lang="ko-KR" altLang="en-US" sz="3200" dirty="0"/>
              <a:t>장착</a:t>
            </a:r>
            <a:endParaRPr lang="en-US" altLang="ko-KR" sz="32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3200" dirty="0" err="1"/>
              <a:t>Navio</a:t>
            </a:r>
            <a:r>
              <a:rPr lang="en-US" altLang="ko-KR" sz="3200" dirty="0"/>
              <a:t> 2</a:t>
            </a:r>
            <a:r>
              <a:rPr lang="ko-KR" altLang="en-US" sz="3200" dirty="0"/>
              <a:t>를</a:t>
            </a:r>
            <a:r>
              <a:rPr lang="en-US" altLang="ko-KR" sz="3200" dirty="0"/>
              <a:t> </a:t>
            </a:r>
            <a:r>
              <a:rPr lang="ko-KR" altLang="en-US" sz="3200" dirty="0"/>
              <a:t>위한 </a:t>
            </a:r>
            <a:r>
              <a:rPr lang="en-US" altLang="ko-KR" sz="3200" dirty="0"/>
              <a:t>Raspbian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03080D-34AB-48C3-8808-AC1A2EF2A498}"/>
              </a:ext>
            </a:extLst>
          </p:cNvPr>
          <p:cNvCxnSpPr>
            <a:cxnSpLocks/>
          </p:cNvCxnSpPr>
          <p:nvPr/>
        </p:nvCxnSpPr>
        <p:spPr>
          <a:xfrm>
            <a:off x="664005" y="2021747"/>
            <a:ext cx="843805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349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1162418" cy="365125"/>
          </a:xfrm>
        </p:spPr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r>
              <a:rPr lang="ko-KR" altLang="en-US"/>
              <a:t>라즈베리 설치 및 사용법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9554" y="6356352"/>
            <a:ext cx="485408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</p:spPr>
        <p:txBody>
          <a:bodyPr>
            <a:normAutofit/>
          </a:bodyPr>
          <a:lstStyle/>
          <a:p>
            <a:r>
              <a:rPr lang="en-US" altLang="ko-KR"/>
              <a:t>Navio 2</a:t>
            </a:r>
            <a:r>
              <a:rPr lang="ko-KR" altLang="en-US"/>
              <a:t>에 </a:t>
            </a:r>
            <a:r>
              <a:rPr lang="en-US" altLang="ko-KR" b="0"/>
              <a:t>Telemetry modem </a:t>
            </a:r>
            <a:r>
              <a:rPr lang="ko-KR" altLang="en-US"/>
              <a:t>장착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53E57-BAF1-4FA7-BA1E-A1F81D41B0DB}"/>
              </a:ext>
            </a:extLst>
          </p:cNvPr>
          <p:cNvSpPr txBox="1"/>
          <p:nvPr/>
        </p:nvSpPr>
        <p:spPr>
          <a:xfrm>
            <a:off x="4333564" y="2121285"/>
            <a:ext cx="6202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UART </a:t>
            </a:r>
            <a:r>
              <a:rPr lang="ko-KR" altLang="en-US" sz="2400" dirty="0"/>
              <a:t>라디오</a:t>
            </a:r>
          </a:p>
          <a:p>
            <a:r>
              <a:rPr lang="en-US" altLang="ko-KR" sz="2400" dirty="0"/>
              <a:t>UART </a:t>
            </a:r>
            <a:r>
              <a:rPr lang="ko-KR" altLang="en-US" sz="2400" dirty="0"/>
              <a:t>포트의 경우 </a:t>
            </a:r>
            <a:endParaRPr lang="en-US" altLang="ko-KR" sz="2400" dirty="0"/>
          </a:p>
          <a:p>
            <a:r>
              <a:rPr lang="en-US" altLang="ko-KR" sz="2400" dirty="0"/>
              <a:t>/dev/ttyAMA0 serial</a:t>
            </a:r>
            <a:r>
              <a:rPr lang="ko-KR" altLang="en-US" sz="2400" dirty="0"/>
              <a:t>을 사용</a:t>
            </a:r>
            <a:r>
              <a:rPr lang="en-US" altLang="ko-KR" sz="2400" dirty="0"/>
              <a:t>.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919915-B4CC-4BAD-BE9E-776484911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" y="1025583"/>
            <a:ext cx="4070368" cy="3052776"/>
          </a:xfrm>
          <a:prstGeom prst="rect">
            <a:avLst/>
          </a:prstGeom>
        </p:spPr>
      </p:pic>
      <p:pic>
        <p:nvPicPr>
          <p:cNvPr id="11" name="그림 10" descr="전자기기이(가) 표시된 사진&#10;&#10;자동 생성된 설명">
            <a:extLst>
              <a:ext uri="{FF2B5EF4-FFF2-40B4-BE49-F238E27FC236}">
                <a16:creationId xmlns:a16="http://schemas.microsoft.com/office/drawing/2014/main" id="{C099804A-04CD-4F54-BDD1-63783A6D2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64" y="3446511"/>
            <a:ext cx="2865300" cy="30527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1D991-5BED-4016-86D9-63205EF53837}"/>
              </a:ext>
            </a:extLst>
          </p:cNvPr>
          <p:cNvSpPr/>
          <p:nvPr/>
        </p:nvSpPr>
        <p:spPr>
          <a:xfrm>
            <a:off x="4333564" y="4238818"/>
            <a:ext cx="495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solidFill>
                  <a:srgbClr val="181818"/>
                </a:solidFill>
              </a:rPr>
              <a:t>USB </a:t>
            </a:r>
            <a:r>
              <a:rPr lang="ko-KR" altLang="en-US" sz="2400" dirty="0">
                <a:solidFill>
                  <a:srgbClr val="181818"/>
                </a:solidFill>
              </a:rPr>
              <a:t>라디오</a:t>
            </a:r>
          </a:p>
          <a:p>
            <a:r>
              <a:rPr lang="en-US" altLang="ko-KR" sz="2400" dirty="0"/>
              <a:t>USB </a:t>
            </a:r>
            <a:r>
              <a:rPr lang="ko-KR" altLang="en-US" sz="2400" dirty="0"/>
              <a:t>용의 경우</a:t>
            </a:r>
            <a:endParaRPr lang="en-US" altLang="ko-KR" sz="2400" dirty="0"/>
          </a:p>
          <a:p>
            <a:r>
              <a:rPr lang="en-US" altLang="ko-KR" sz="2400" dirty="0"/>
              <a:t>/dev/ttyUSB0 </a:t>
            </a:r>
            <a:r>
              <a:rPr lang="ko-KR" altLang="en-US" sz="2400" dirty="0"/>
              <a:t>가상 직렬 포트 사용</a:t>
            </a:r>
            <a:r>
              <a:rPr lang="en-US" altLang="ko-KR" sz="2400" dirty="0"/>
              <a:t>.</a:t>
            </a:r>
            <a:endParaRPr lang="en-US" altLang="ko-KR" sz="2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375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1162418" cy="365125"/>
          </a:xfrm>
        </p:spPr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r>
              <a:rPr lang="ko-KR" altLang="en-US"/>
              <a:t>라즈베리 설치 및 사용법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9554" y="6356352"/>
            <a:ext cx="485408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Navio</a:t>
            </a:r>
            <a:r>
              <a:rPr lang="en-US" altLang="ko-KR" dirty="0"/>
              <a:t> 2</a:t>
            </a:r>
            <a:r>
              <a:rPr lang="ko-KR" altLang="en-US" dirty="0"/>
              <a:t>의 </a:t>
            </a:r>
            <a:r>
              <a:rPr lang="en-US" altLang="ko-KR" b="0" dirty="0"/>
              <a:t>Barometer UV protection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53E57-BAF1-4FA7-BA1E-A1F81D41B0DB}"/>
              </a:ext>
            </a:extLst>
          </p:cNvPr>
          <p:cNvSpPr txBox="1"/>
          <p:nvPr/>
        </p:nvSpPr>
        <p:spPr>
          <a:xfrm>
            <a:off x="2436019" y="5266172"/>
            <a:ext cx="6167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MS5611 </a:t>
            </a:r>
            <a:r>
              <a:rPr lang="ko-KR" altLang="en-US" sz="2400" dirty="0"/>
              <a:t>기압계는 자외선과 기류에 민감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보호 케이스 필요</a:t>
            </a:r>
            <a:r>
              <a:rPr lang="en-US" altLang="ko-KR" sz="2400" dirty="0"/>
              <a:t>. </a:t>
            </a:r>
          </a:p>
        </p:txBody>
      </p:sp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A8102CD8-931E-475C-864D-DA9920CB8F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19" y="1459561"/>
            <a:ext cx="5321141" cy="35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21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1162418" cy="365125"/>
          </a:xfrm>
        </p:spPr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r>
              <a:rPr lang="ko-KR" altLang="en-US"/>
              <a:t>라즈베리 설치 및 사용법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9554" y="6356352"/>
            <a:ext cx="485408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Navio</a:t>
            </a:r>
            <a:r>
              <a:rPr lang="en-US" altLang="ko-KR" dirty="0"/>
              <a:t> 2</a:t>
            </a:r>
            <a:r>
              <a:rPr lang="ko-KR" altLang="en-US" dirty="0"/>
              <a:t>의 </a:t>
            </a:r>
            <a:r>
              <a:rPr lang="en-US" altLang="ko-KR" b="0" dirty="0"/>
              <a:t>Anti-vibration mount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53E57-BAF1-4FA7-BA1E-A1F81D41B0DB}"/>
              </a:ext>
            </a:extLst>
          </p:cNvPr>
          <p:cNvSpPr txBox="1"/>
          <p:nvPr/>
        </p:nvSpPr>
        <p:spPr>
          <a:xfrm>
            <a:off x="1635443" y="4451205"/>
            <a:ext cx="616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Navio</a:t>
            </a:r>
            <a:r>
              <a:rPr lang="ko-KR" altLang="en-US" sz="2400" dirty="0"/>
              <a:t>를 위한 방진 설계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BB9B8F-D05D-493D-84F6-7943D4494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346725"/>
            <a:ext cx="5373641" cy="28452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B6F7C4E-76DD-4796-9A0D-116551899B26}"/>
              </a:ext>
            </a:extLst>
          </p:cNvPr>
          <p:cNvSpPr/>
          <p:nvPr/>
        </p:nvSpPr>
        <p:spPr>
          <a:xfrm>
            <a:off x="1632585" y="5044449"/>
            <a:ext cx="15220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Open Sans"/>
              </a:rPr>
              <a:t>STL </a:t>
            </a:r>
            <a:r>
              <a:rPr lang="ko-KR" altLang="en-US" dirty="0">
                <a:latin typeface="Open Sans"/>
              </a:rPr>
              <a:t>파일 </a:t>
            </a:r>
            <a:r>
              <a:rPr lang="en-US" altLang="ko-KR" dirty="0">
                <a:latin typeface="Open Sans"/>
              </a:rPr>
              <a:t>: </a:t>
            </a:r>
            <a:br>
              <a:rPr lang="en-US" altLang="ko-KR" dirty="0">
                <a:latin typeface="Open Sans"/>
              </a:rPr>
            </a:br>
            <a:r>
              <a:rPr lang="en-US" altLang="ko-KR" dirty="0">
                <a:solidFill>
                  <a:srgbClr val="008BEE"/>
                </a:solidFill>
                <a:latin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 </a:t>
            </a:r>
            <a:br>
              <a:rPr lang="ko-KR" altLang="en-US" dirty="0">
                <a:latin typeface="Open Sans"/>
              </a:rPr>
            </a:br>
            <a:r>
              <a:rPr lang="en-US" altLang="ko-KR" dirty="0">
                <a:solidFill>
                  <a:srgbClr val="008BEE"/>
                </a:solidFill>
                <a:latin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</a:t>
            </a:r>
            <a:endParaRPr lang="ko-KR" altLang="en-US" dirty="0">
              <a:latin typeface="Open Sans"/>
            </a:endParaRPr>
          </a:p>
        </p:txBody>
      </p:sp>
      <p:pic>
        <p:nvPicPr>
          <p:cNvPr id="12" name="그림 11" descr="장난감이(가) 표시된 사진&#10;&#10;자동 생성된 설명">
            <a:extLst>
              <a:ext uri="{FF2B5EF4-FFF2-40B4-BE49-F238E27FC236}">
                <a16:creationId xmlns:a16="http://schemas.microsoft.com/office/drawing/2014/main" id="{6C24CEE7-6A71-4F18-8180-752E5EB29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24" y="3153126"/>
            <a:ext cx="2835634" cy="20777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D26368-FFD7-4EF7-BAED-6FF7C3E62246}"/>
              </a:ext>
            </a:extLst>
          </p:cNvPr>
          <p:cNvSpPr/>
          <p:nvPr/>
        </p:nvSpPr>
        <p:spPr>
          <a:xfrm>
            <a:off x="4271962" y="5779353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008BEE"/>
                </a:solidFill>
                <a:latin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Hobbyking</a:t>
            </a:r>
            <a:r>
              <a:rPr lang="ko-KR" altLang="en-US" dirty="0">
                <a:latin typeface="Open Sans"/>
              </a:rPr>
              <a:t> 에서 </a:t>
            </a:r>
            <a:r>
              <a:rPr lang="en-US" altLang="ko-KR" dirty="0">
                <a:latin typeface="Open Sans"/>
              </a:rPr>
              <a:t>8 </a:t>
            </a:r>
            <a:r>
              <a:rPr lang="ko-KR" altLang="en-US" dirty="0">
                <a:latin typeface="Open Sans"/>
              </a:rPr>
              <a:t>개의 청색 진동 감쇠 볼 필요</a:t>
            </a:r>
            <a:r>
              <a:rPr lang="en-US" altLang="ko-KR" dirty="0">
                <a:latin typeface="Open Sans"/>
              </a:rPr>
              <a:t>.</a:t>
            </a:r>
            <a:r>
              <a:rPr lang="ko-KR" altLang="en-US" dirty="0">
                <a:latin typeface="Open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26991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1162418" cy="365125"/>
          </a:xfrm>
        </p:spPr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r>
              <a:rPr lang="ko-KR" altLang="en-US"/>
              <a:t>라즈베리 설치 및 사용법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9554" y="6356352"/>
            <a:ext cx="485408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Navio</a:t>
            </a:r>
            <a:r>
              <a:rPr lang="en-US" altLang="ko-KR" dirty="0"/>
              <a:t> 2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위한 </a:t>
            </a:r>
            <a:r>
              <a:rPr lang="en-US" altLang="ko-KR" b="0" dirty="0"/>
              <a:t>Raspbian Download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A82100-8F26-4DA3-9D34-3B8A1C6F07F4}"/>
              </a:ext>
            </a:extLst>
          </p:cNvPr>
          <p:cNvSpPr/>
          <p:nvPr/>
        </p:nvSpPr>
        <p:spPr>
          <a:xfrm>
            <a:off x="1127760" y="2170102"/>
            <a:ext cx="8432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http://files.emlid.com/images/emlid-raspbian-20190227.img.xz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17042-9DB9-41A1-9210-5D867318A789}"/>
              </a:ext>
            </a:extLst>
          </p:cNvPr>
          <p:cNvSpPr txBox="1"/>
          <p:nvPr/>
        </p:nvSpPr>
        <p:spPr>
          <a:xfrm>
            <a:off x="792480" y="1615440"/>
            <a:ext cx="5579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Downloading configured Raspbian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CAA79-1523-424A-A9DB-8D065BABBE62}"/>
              </a:ext>
            </a:extLst>
          </p:cNvPr>
          <p:cNvSpPr txBox="1"/>
          <p:nvPr/>
        </p:nvSpPr>
        <p:spPr>
          <a:xfrm>
            <a:off x="805339" y="2996333"/>
            <a:ext cx="357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en-US" altLang="ko-KR" sz="2400" dirty="0">
                <a:solidFill>
                  <a:srgbClr val="181818"/>
                </a:solidFill>
                <a:latin typeface="GothamProMedium"/>
              </a:rPr>
              <a:t>Writing image to SD card</a:t>
            </a:r>
            <a:endParaRPr lang="en-US" altLang="ko-KR" sz="2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5EBA5-6229-4D2A-9A56-B8E024E959AD}"/>
              </a:ext>
            </a:extLst>
          </p:cNvPr>
          <p:cNvSpPr/>
          <p:nvPr/>
        </p:nvSpPr>
        <p:spPr>
          <a:xfrm>
            <a:off x="1127760" y="3533417"/>
            <a:ext cx="7548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hlinkClick r:id="rId2"/>
              </a:rPr>
              <a:t>Flash OS images to SD cards &amp; USB drives, safely and easily.</a:t>
            </a:r>
            <a:endParaRPr lang="ko-KR" altLang="en-US" sz="2400" dirty="0"/>
          </a:p>
        </p:txBody>
      </p:sp>
      <p:pic>
        <p:nvPicPr>
          <p:cNvPr id="14" name="그림 13" descr="하늘, 실외이(가) 표시된 사진&#10;&#10;자동 생성된 설명">
            <a:extLst>
              <a:ext uri="{FF2B5EF4-FFF2-40B4-BE49-F238E27FC236}">
                <a16:creationId xmlns:a16="http://schemas.microsoft.com/office/drawing/2014/main" id="{BF8B2082-76E6-42DD-B20B-D765F4B40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47" y="4133583"/>
            <a:ext cx="6903720" cy="15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33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1162418" cy="365125"/>
          </a:xfrm>
        </p:spPr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r>
              <a:rPr lang="ko-KR" altLang="en-US"/>
              <a:t>라즈베리 설치 및 사용법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9554" y="6356352"/>
            <a:ext cx="485408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181818"/>
                </a:solidFill>
              </a:rPr>
              <a:t>Writing image to SD card</a:t>
            </a:r>
            <a:endParaRPr lang="ko-KR" altLang="en-US" b="0" dirty="0"/>
          </a:p>
        </p:txBody>
      </p:sp>
      <p:pic>
        <p:nvPicPr>
          <p:cNvPr id="3" name="온라인 미디어 2" title="Emlid Raspbian image burn with Etcher">
            <a:hlinkClick r:id="" action="ppaction://media"/>
            <a:extLst>
              <a:ext uri="{FF2B5EF4-FFF2-40B4-BE49-F238E27FC236}">
                <a16:creationId xmlns:a16="http://schemas.microsoft.com/office/drawing/2014/main" id="{A089FBE7-5D40-418E-845F-DB6803F6481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1038" y="1358318"/>
            <a:ext cx="8404013" cy="47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1162418" cy="365125"/>
          </a:xfrm>
        </p:spPr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r>
              <a:rPr lang="ko-KR" altLang="en-US"/>
              <a:t>라즈베리 설치 및 사용법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9554" y="6356352"/>
            <a:ext cx="485408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</p:spPr>
        <p:txBody>
          <a:bodyPr>
            <a:normAutofit/>
          </a:bodyPr>
          <a:lstStyle/>
          <a:p>
            <a:r>
              <a:rPr lang="en-US" altLang="ko-KR" b="0" dirty="0"/>
              <a:t>Configuring Wi-Fi access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3A9FF-B970-4F95-A906-94256019C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1570730"/>
            <a:ext cx="656410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"/>
              </a:rPr>
              <a:t>Wi-Fi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"/>
              </a:rPr>
              <a:t> 네트워크는 SD 카드 (/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"/>
              </a:rPr>
              <a:t>boot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"/>
              </a:rPr>
              <a:t> 파티션)에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"/>
              </a:rPr>
              <a:t>있는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"/>
              </a:rPr>
              <a:t>wpa_supplicant.conf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"/>
              </a:rPr>
              <a:t> 파일을 편집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E4989C-BE63-4821-B2D5-038B86F49312}"/>
              </a:ext>
            </a:extLst>
          </p:cNvPr>
          <p:cNvSpPr/>
          <p:nvPr/>
        </p:nvSpPr>
        <p:spPr>
          <a:xfrm>
            <a:off x="681038" y="2583656"/>
            <a:ext cx="4953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/>
              <a:t>network = { 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ssid</a:t>
            </a:r>
            <a:r>
              <a:rPr lang="en-US" altLang="ko-KR" sz="2400" dirty="0"/>
              <a:t> = "</a:t>
            </a:r>
            <a:r>
              <a:rPr lang="en-US" altLang="ko-KR" sz="2400" dirty="0" err="1"/>
              <a:t>yourssid</a:t>
            </a:r>
            <a:r>
              <a:rPr lang="en-US" altLang="ko-KR" sz="2400" dirty="0"/>
              <a:t>" 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psk</a:t>
            </a:r>
            <a:r>
              <a:rPr lang="en-US" altLang="ko-KR" sz="2400" dirty="0"/>
              <a:t> = "</a:t>
            </a:r>
            <a:r>
              <a:rPr lang="en-US" altLang="ko-KR" sz="2400" dirty="0" err="1"/>
              <a:t>yourpasskey</a:t>
            </a:r>
            <a:r>
              <a:rPr lang="en-US" altLang="ko-KR" sz="2400" dirty="0"/>
              <a:t>" 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key_mgmt</a:t>
            </a:r>
            <a:r>
              <a:rPr lang="en-US" altLang="ko-KR" sz="2400" dirty="0"/>
              <a:t> = WPA-PSK</a:t>
            </a:r>
          </a:p>
          <a:p>
            <a:r>
              <a:rPr lang="en-US" altLang="ko-KR" sz="2400" dirty="0"/>
              <a:t> 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8413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1162418" cy="365125"/>
          </a:xfrm>
        </p:spPr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r>
              <a:rPr lang="ko-KR" altLang="en-US"/>
              <a:t>라즈베리 설치 및 사용법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9554" y="6356352"/>
            <a:ext cx="485408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</p:spPr>
        <p:txBody>
          <a:bodyPr>
            <a:normAutofit/>
          </a:bodyPr>
          <a:lstStyle/>
          <a:p>
            <a:r>
              <a:rPr lang="ko-KR" altLang="en-US" dirty="0"/>
              <a:t>모니터와 키보드 사용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3A9FF-B970-4F95-A906-94256019C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1378921"/>
            <a:ext cx="880850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2400" dirty="0">
                <a:latin typeface="+mn-lt"/>
              </a:rPr>
              <a:t>HDMI </a:t>
            </a:r>
            <a:r>
              <a:rPr lang="ko-KR" altLang="en-US" sz="2400" dirty="0">
                <a:latin typeface="+mn-lt"/>
              </a:rPr>
              <a:t>모니터와 </a:t>
            </a:r>
            <a:r>
              <a:rPr lang="en-US" altLang="ko-KR" sz="2400" dirty="0">
                <a:latin typeface="+mn-lt"/>
              </a:rPr>
              <a:t>USB </a:t>
            </a:r>
            <a:r>
              <a:rPr lang="ko-KR" altLang="en-US" sz="2400" dirty="0">
                <a:latin typeface="+mn-lt"/>
              </a:rPr>
              <a:t>키보드를 </a:t>
            </a:r>
            <a:r>
              <a:rPr lang="en-US" altLang="ko-KR" sz="2400" dirty="0"/>
              <a:t>Raspberry</a:t>
            </a:r>
            <a:r>
              <a:rPr lang="ko-KR" altLang="en-US" sz="2400" dirty="0">
                <a:latin typeface="+mn-lt"/>
              </a:rPr>
              <a:t>에 연결하고 전원을 켜고</a:t>
            </a:r>
            <a:r>
              <a:rPr lang="en-US" altLang="ko-KR" sz="2400" dirty="0">
                <a:latin typeface="+mn-lt"/>
              </a:rPr>
              <a:t> </a:t>
            </a:r>
            <a:r>
              <a:rPr lang="ko-KR" altLang="en-US" sz="2400" dirty="0">
                <a:latin typeface="+mn-lt"/>
              </a:rPr>
              <a:t> </a:t>
            </a:r>
            <a:endParaRPr lang="en-US" altLang="ko-KR" sz="2400" dirty="0">
              <a:latin typeface="+mn-lt"/>
            </a:endParaRPr>
          </a:p>
          <a:p>
            <a:pPr lvl="0" defTabSz="914400"/>
            <a:r>
              <a:rPr lang="ko-KR" altLang="en-US" sz="2400" dirty="0">
                <a:latin typeface="+mn-lt"/>
              </a:rPr>
              <a:t>콘솔에 액세스</a:t>
            </a:r>
            <a:r>
              <a:rPr lang="en-US" altLang="ko-KR" sz="2400" dirty="0">
                <a:latin typeface="+mn-lt"/>
              </a:rPr>
              <a:t>. </a:t>
            </a:r>
          </a:p>
          <a:p>
            <a:pPr lvl="0" defTabSz="914400"/>
            <a:r>
              <a:rPr lang="ko-KR" altLang="en-US" sz="2400" dirty="0">
                <a:latin typeface="+mn-lt"/>
              </a:rPr>
              <a:t>텍스트 편집기를 사용하여 </a:t>
            </a:r>
            <a:r>
              <a:rPr lang="en-US" altLang="ko-KR" sz="2400" dirty="0" err="1">
                <a:latin typeface="+mn-lt"/>
              </a:rPr>
              <a:t>wpa_supplicant</a:t>
            </a:r>
            <a:r>
              <a:rPr lang="ko-KR" altLang="en-US" sz="2400" dirty="0">
                <a:latin typeface="+mn-lt"/>
              </a:rPr>
              <a:t> 수정</a:t>
            </a:r>
            <a:r>
              <a:rPr lang="en-US" altLang="ko-KR" sz="2400" dirty="0">
                <a:latin typeface="+mn-lt"/>
              </a:rPr>
              <a:t>.</a:t>
            </a:r>
          </a:p>
          <a:p>
            <a:pPr lvl="0" defTabSz="914400"/>
            <a:endParaRPr lang="en-US" altLang="ko-KR" sz="2400" dirty="0">
              <a:latin typeface="+mn-lt"/>
            </a:endParaRPr>
          </a:p>
          <a:p>
            <a:pPr defTabSz="914400"/>
            <a:r>
              <a:rPr lang="ko-KR" altLang="ko-KR" sz="2400" dirty="0" err="1">
                <a:ea typeface="Open Sans"/>
              </a:rPr>
              <a:t>RPi에</a:t>
            </a:r>
            <a:r>
              <a:rPr lang="ko-KR" altLang="ko-KR" sz="2400" dirty="0">
                <a:ea typeface="Open Sans"/>
              </a:rPr>
              <a:t> 액세스</a:t>
            </a:r>
            <a:endParaRPr lang="en-US" altLang="ko-KR" sz="2400" dirty="0">
              <a:ea typeface="Open Sans"/>
            </a:endParaRPr>
          </a:p>
          <a:p>
            <a:pPr defTabSz="914400"/>
            <a:r>
              <a:rPr lang="en-US" altLang="ko-KR" sz="2400" dirty="0">
                <a:ea typeface="Open Sans"/>
              </a:rPr>
              <a:t>User ID. </a:t>
            </a:r>
            <a:r>
              <a:rPr lang="ko-KR" altLang="ko-KR" sz="2400" dirty="0">
                <a:ea typeface="Open Sans"/>
              </a:rPr>
              <a:t> </a:t>
            </a:r>
            <a:r>
              <a:rPr lang="en-US" altLang="ko-KR" sz="2400" dirty="0">
                <a:solidFill>
                  <a:srgbClr val="37474F"/>
                </a:solidFill>
                <a:latin typeface="Arial Unicode MS"/>
                <a:ea typeface="Open Sans"/>
              </a:rPr>
              <a:t>P</a:t>
            </a:r>
            <a:r>
              <a:rPr lang="ko-KR" altLang="ko-KR" sz="2400" dirty="0" err="1">
                <a:solidFill>
                  <a:srgbClr val="37474F"/>
                </a:solidFill>
                <a:latin typeface="Arial Unicode MS"/>
                <a:ea typeface="Open Sans"/>
              </a:rPr>
              <a:t>i</a:t>
            </a:r>
            <a:endParaRPr lang="en-US" altLang="ko-KR" sz="2400" dirty="0">
              <a:solidFill>
                <a:srgbClr val="37474F"/>
              </a:solidFill>
              <a:latin typeface="Arial Unicode MS"/>
              <a:ea typeface="Open Sans"/>
            </a:endParaRPr>
          </a:p>
          <a:p>
            <a:pPr defTabSz="914400"/>
            <a:r>
              <a:rPr lang="en-US" altLang="ko-KR" sz="2400" dirty="0">
                <a:solidFill>
                  <a:srgbClr val="37474F"/>
                </a:solidFill>
                <a:latin typeface="Arial Unicode MS"/>
                <a:ea typeface="Open Sans"/>
              </a:rPr>
              <a:t>Password : </a:t>
            </a:r>
            <a:r>
              <a:rPr lang="ko-KR" altLang="ko-KR" sz="2400" dirty="0" err="1">
                <a:solidFill>
                  <a:srgbClr val="37474F"/>
                </a:solidFill>
                <a:latin typeface="Arial Unicode MS"/>
                <a:ea typeface="Open Sans"/>
              </a:rPr>
              <a:t>raspberry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7208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1162418" cy="365125"/>
          </a:xfrm>
        </p:spPr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r>
              <a:rPr lang="ko-KR" altLang="en-US"/>
              <a:t>라즈베리 설치 및 사용법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9554" y="6356352"/>
            <a:ext cx="485408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</p:spPr>
        <p:txBody>
          <a:bodyPr>
            <a:normAutofit/>
          </a:bodyPr>
          <a:lstStyle/>
          <a:p>
            <a:r>
              <a:rPr lang="ko-KR" altLang="en-US" b="0" dirty="0"/>
              <a:t>이더넷 사용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3A9FF-B970-4F95-A906-94256019C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1136625"/>
            <a:ext cx="8543924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400" dirty="0" err="1">
                <a:latin typeface="Open Sans"/>
              </a:rPr>
              <a:t>Zeroconf</a:t>
            </a:r>
            <a:r>
              <a:rPr lang="ko-KR" altLang="en-US" sz="2400" dirty="0">
                <a:latin typeface="Open Sans"/>
              </a:rPr>
              <a:t>를 사용하여 라즈베리 파이에 </a:t>
            </a:r>
            <a:r>
              <a:rPr lang="ko-KR" altLang="en-US" sz="2400" dirty="0">
                <a:solidFill>
                  <a:srgbClr val="181818"/>
                </a:solidFill>
                <a:latin typeface="GothamProMedium"/>
              </a:rPr>
              <a:t>연결 시도 </a:t>
            </a:r>
            <a:endParaRPr lang="en-US" altLang="ko-KR" sz="2400" dirty="0">
              <a:solidFill>
                <a:srgbClr val="181818"/>
              </a:solidFill>
              <a:latin typeface="GothamProMedium"/>
            </a:endParaRPr>
          </a:p>
          <a:p>
            <a:endParaRPr lang="ko-KR" altLang="en-US" sz="2400" dirty="0">
              <a:solidFill>
                <a:srgbClr val="181818"/>
              </a:solidFill>
              <a:latin typeface="GothamProMedium"/>
            </a:endParaRPr>
          </a:p>
          <a:p>
            <a:pPr lvl="0" defTabSz="914400"/>
            <a:r>
              <a:rPr lang="ko-KR" altLang="ko-KR" sz="2400" dirty="0" err="1">
                <a:solidFill>
                  <a:srgbClr val="37474F"/>
                </a:solidFill>
                <a:latin typeface="+mn-lt"/>
                <a:ea typeface="Open Sans"/>
              </a:rPr>
              <a:t>ssh</a:t>
            </a:r>
            <a:r>
              <a:rPr lang="ko-KR" altLang="ko-KR" sz="2400" dirty="0">
                <a:solidFill>
                  <a:srgbClr val="37474F"/>
                </a:solidFill>
                <a:latin typeface="+mn-lt"/>
                <a:ea typeface="Open Sans"/>
              </a:rPr>
              <a:t> </a:t>
            </a:r>
            <a:r>
              <a:rPr lang="ko-KR" altLang="ko-KR" sz="2400" dirty="0" err="1">
                <a:solidFill>
                  <a:srgbClr val="37474F"/>
                </a:solidFill>
                <a:latin typeface="+mn-lt"/>
                <a:ea typeface="Open Sans"/>
                <a:hlinkClick r:id="rId2"/>
              </a:rPr>
              <a:t>pi@navio.local</a:t>
            </a:r>
            <a:r>
              <a:rPr lang="en-US" altLang="ko-KR" sz="2400" dirty="0">
                <a:solidFill>
                  <a:srgbClr val="37474F"/>
                </a:solidFill>
                <a:latin typeface="+mn-lt"/>
                <a:ea typeface="Open Sans"/>
              </a:rPr>
              <a:t> </a:t>
            </a:r>
            <a:r>
              <a:rPr lang="ko-KR" altLang="ko-KR" sz="2400" dirty="0" err="1">
                <a:latin typeface="+mn-lt"/>
                <a:ea typeface="Open Sans"/>
              </a:rPr>
              <a:t>Linux에서</a:t>
            </a:r>
            <a:r>
              <a:rPr lang="ko-KR" altLang="ko-KR" sz="2400" dirty="0">
                <a:latin typeface="+mn-lt"/>
                <a:ea typeface="Open Sans"/>
              </a:rPr>
              <a:t> 시도하거나 </a:t>
            </a:r>
            <a:endParaRPr lang="en-US" altLang="ko-KR" sz="2400" dirty="0">
              <a:latin typeface="+mn-lt"/>
              <a:ea typeface="Open Sans"/>
            </a:endParaRPr>
          </a:p>
          <a:p>
            <a:pPr lvl="0" defTabSz="914400"/>
            <a:r>
              <a:rPr lang="ko-KR" altLang="ko-KR" sz="2400" dirty="0">
                <a:latin typeface="+mn-lt"/>
                <a:ea typeface="Open Sans"/>
              </a:rPr>
              <a:t>Windows의 </a:t>
            </a:r>
            <a:r>
              <a:rPr lang="ko-KR" altLang="ko-KR" sz="2400" dirty="0" err="1">
                <a:latin typeface="+mn-lt"/>
                <a:ea typeface="Open Sans"/>
              </a:rPr>
              <a:t>Putty에서</a:t>
            </a:r>
            <a:r>
              <a:rPr lang="ko-KR" altLang="ko-KR" sz="2400" dirty="0">
                <a:latin typeface="+mn-lt"/>
                <a:ea typeface="Open Sans"/>
              </a:rPr>
              <a:t> </a:t>
            </a:r>
            <a:r>
              <a:rPr lang="ko-KR" altLang="ko-KR" sz="2400" dirty="0" err="1">
                <a:latin typeface="+mn-lt"/>
                <a:ea typeface="Open Sans"/>
              </a:rPr>
              <a:t>navio.local</a:t>
            </a:r>
            <a:r>
              <a:rPr lang="ko-KR" altLang="ko-KR" sz="2400" dirty="0">
                <a:latin typeface="+mn-lt"/>
                <a:ea typeface="Open Sans"/>
              </a:rPr>
              <a:t> 입력</a:t>
            </a:r>
            <a:r>
              <a:rPr lang="ko-KR" altLang="en-US" sz="2400" dirty="0">
                <a:latin typeface="+mn-lt"/>
                <a:ea typeface="Open Sans"/>
              </a:rPr>
              <a:t>가능</a:t>
            </a:r>
            <a:r>
              <a:rPr lang="ko-KR" altLang="ko-KR" sz="2400" dirty="0">
                <a:latin typeface="+mn-lt"/>
                <a:ea typeface="Open Sans"/>
              </a:rPr>
              <a:t> .</a:t>
            </a:r>
            <a:r>
              <a:rPr lang="ko-KR" altLang="ko-KR" sz="2400" dirty="0">
                <a:latin typeface="+mn-lt"/>
              </a:rPr>
              <a:t> </a:t>
            </a:r>
            <a:endParaRPr lang="en-US" altLang="ko-KR" sz="2400" dirty="0">
              <a:latin typeface="+mn-lt"/>
            </a:endParaRPr>
          </a:p>
          <a:p>
            <a:pPr lvl="0" defTabSz="914400"/>
            <a:endParaRPr lang="en-US" altLang="ko-KR" sz="2400" dirty="0">
              <a:latin typeface="+mn-lt"/>
            </a:endParaRPr>
          </a:p>
          <a:p>
            <a:pPr lvl="0" defTabSz="914400"/>
            <a:r>
              <a:rPr lang="en-US" altLang="ko-KR" sz="2400" dirty="0">
                <a:latin typeface="Open Sans"/>
              </a:rPr>
              <a:t>Raspberry Pi</a:t>
            </a:r>
            <a:r>
              <a:rPr lang="ko-KR" altLang="en-US" sz="2400" dirty="0">
                <a:latin typeface="Open Sans"/>
              </a:rPr>
              <a:t>의 </a:t>
            </a:r>
            <a:r>
              <a:rPr lang="en-US" altLang="ko-KR" sz="2400" dirty="0">
                <a:latin typeface="Open Sans"/>
              </a:rPr>
              <a:t>IP </a:t>
            </a:r>
            <a:r>
              <a:rPr lang="ko-KR" altLang="en-US" sz="2400" dirty="0">
                <a:latin typeface="Open Sans"/>
              </a:rPr>
              <a:t>주소를 찾으려면 </a:t>
            </a:r>
            <a:r>
              <a:rPr lang="en-US" altLang="ko-KR" sz="2400" dirty="0" err="1">
                <a:latin typeface="Open Sans"/>
              </a:rPr>
              <a:t>nmap</a:t>
            </a:r>
            <a:r>
              <a:rPr lang="en-US" altLang="ko-KR" sz="2400" dirty="0">
                <a:latin typeface="Open Sans"/>
              </a:rPr>
              <a:t> </a:t>
            </a:r>
            <a:r>
              <a:rPr lang="ko-KR" altLang="en-US" sz="2400" dirty="0">
                <a:latin typeface="Open Sans"/>
              </a:rPr>
              <a:t>유틸리티를 사용</a:t>
            </a:r>
            <a:endParaRPr lang="en-US" altLang="ko-KR" sz="2400" dirty="0">
              <a:latin typeface="Open Sans"/>
            </a:endParaRPr>
          </a:p>
          <a:p>
            <a:pPr lvl="0" defTabSz="914400"/>
            <a:r>
              <a:rPr lang="en-US" altLang="ko-KR" sz="2400" dirty="0" err="1">
                <a:latin typeface="Open Sans"/>
              </a:rPr>
              <a:t>nmap</a:t>
            </a:r>
            <a:r>
              <a:rPr lang="en-US" altLang="ko-KR" sz="2400" dirty="0">
                <a:latin typeface="Open Sans"/>
              </a:rPr>
              <a:t> -</a:t>
            </a:r>
            <a:r>
              <a:rPr lang="en-US" altLang="ko-KR" sz="2400" dirty="0" err="1">
                <a:latin typeface="Open Sans"/>
              </a:rPr>
              <a:t>sn</a:t>
            </a:r>
            <a:r>
              <a:rPr lang="en-US" altLang="ko-KR" sz="2400" dirty="0">
                <a:latin typeface="Open Sans"/>
              </a:rPr>
              <a:t> 192.168.1. *</a:t>
            </a:r>
          </a:p>
          <a:p>
            <a:pPr lvl="0" defTabSz="914400"/>
            <a:endParaRPr lang="en-US" altLang="ko-KR" sz="2400" dirty="0">
              <a:latin typeface="Open Sans"/>
            </a:endParaRPr>
          </a:p>
          <a:p>
            <a:pPr defTabSz="914400"/>
            <a:r>
              <a:rPr lang="en-US" altLang="ko-KR" sz="2400" dirty="0">
                <a:latin typeface="+mn-lt"/>
              </a:rPr>
              <a:t>Linux</a:t>
            </a:r>
            <a:r>
              <a:rPr lang="ko-KR" altLang="en-US" sz="2400" dirty="0">
                <a:latin typeface="+mn-lt"/>
              </a:rPr>
              <a:t>에서 </a:t>
            </a:r>
            <a:r>
              <a:rPr lang="en-US" altLang="ko-KR" sz="2400" dirty="0" err="1">
                <a:latin typeface="+mn-lt"/>
              </a:rPr>
              <a:t>wpa_passphrase</a:t>
            </a:r>
            <a:endParaRPr lang="en-US" altLang="ko-KR" sz="2400" dirty="0">
              <a:latin typeface="+mn-lt"/>
            </a:endParaRPr>
          </a:p>
          <a:p>
            <a:pPr defTabSz="914400"/>
            <a:r>
              <a:rPr lang="en-US" altLang="ko-KR" sz="2400" dirty="0">
                <a:latin typeface="Open Sans"/>
              </a:rPr>
              <a:t>Raspberry </a:t>
            </a:r>
            <a:r>
              <a:rPr lang="ko-KR" altLang="en-US" sz="2400" dirty="0">
                <a:latin typeface="Open Sans"/>
              </a:rPr>
              <a:t>또는 </a:t>
            </a:r>
            <a:r>
              <a:rPr lang="en-US" altLang="ko-KR" sz="2400" dirty="0">
                <a:latin typeface="Open Sans"/>
              </a:rPr>
              <a:t>Linux </a:t>
            </a:r>
            <a:r>
              <a:rPr lang="ko-KR" altLang="en-US" sz="2400" dirty="0">
                <a:latin typeface="Open Sans"/>
              </a:rPr>
              <a:t>컴퓨터에서 파일을 편집하는 경우 </a:t>
            </a:r>
            <a:r>
              <a:rPr lang="en-US" altLang="ko-KR" sz="2400" b="1" dirty="0" err="1">
                <a:latin typeface="Open Sans"/>
              </a:rPr>
              <a:t>wpa_supplicant.conf</a:t>
            </a:r>
            <a:r>
              <a:rPr lang="ko-KR" altLang="en-US" sz="2400" dirty="0">
                <a:latin typeface="Open Sans"/>
              </a:rPr>
              <a:t> 에 </a:t>
            </a:r>
            <a:r>
              <a:rPr lang="en-US" altLang="ko-KR" sz="2400" b="1" dirty="0" err="1">
                <a:latin typeface="Open Sans"/>
              </a:rPr>
              <a:t>wpa_passphrase</a:t>
            </a:r>
            <a:r>
              <a:rPr lang="ko-KR" altLang="en-US" sz="2400" dirty="0">
                <a:latin typeface="Open Sans"/>
              </a:rPr>
              <a:t> 라는 유틸리티를 </a:t>
            </a:r>
            <a:r>
              <a:rPr lang="ko-KR" altLang="en-US" sz="2400" b="1" dirty="0">
                <a:latin typeface="Open Sans"/>
              </a:rPr>
              <a:t>다음</a:t>
            </a:r>
            <a:r>
              <a:rPr lang="ko-KR" altLang="en-US" sz="2400" dirty="0">
                <a:latin typeface="Open Sans"/>
              </a:rPr>
              <a:t> 과 같이 채울 수 있다 </a:t>
            </a:r>
            <a:r>
              <a:rPr lang="en-US" altLang="ko-KR" sz="2400" dirty="0">
                <a:latin typeface="Open Sans"/>
              </a:rPr>
              <a:t>.</a:t>
            </a:r>
          </a:p>
          <a:p>
            <a:pPr defTabSz="914400"/>
            <a:r>
              <a:rPr lang="en-US" altLang="ko-KR" sz="2400" dirty="0" err="1">
                <a:solidFill>
                  <a:srgbClr val="37474F"/>
                </a:solidFill>
                <a:latin typeface="Open Sans"/>
              </a:rPr>
              <a:t>sudo</a:t>
            </a:r>
            <a:r>
              <a:rPr lang="en-US" altLang="ko-KR" sz="2400" dirty="0">
                <a:solidFill>
                  <a:srgbClr val="37474F"/>
                </a:solidFill>
                <a:latin typeface="Open Sans"/>
              </a:rPr>
              <a:t> bash -c "</a:t>
            </a:r>
            <a:r>
              <a:rPr lang="en-US" altLang="ko-KR" sz="2400" dirty="0" err="1">
                <a:solidFill>
                  <a:srgbClr val="37474F"/>
                </a:solidFill>
                <a:latin typeface="Open Sans"/>
              </a:rPr>
              <a:t>wpa_passphrase</a:t>
            </a:r>
            <a:r>
              <a:rPr lang="en-US" altLang="ko-KR" sz="2400" dirty="0">
                <a:solidFill>
                  <a:srgbClr val="37474F"/>
                </a:solidFill>
                <a:latin typeface="Open Sans"/>
              </a:rPr>
              <a:t> SSID password" &gt;&gt; /boot /</a:t>
            </a:r>
            <a:r>
              <a:rPr lang="en-US" altLang="ko-KR" sz="2400" dirty="0" err="1">
                <a:solidFill>
                  <a:srgbClr val="37474F"/>
                </a:solidFill>
                <a:latin typeface="Open Sans"/>
              </a:rPr>
              <a:t>wpa_supplicant.conf</a:t>
            </a:r>
            <a:endParaRPr lang="ko-KR" altLang="ko-KR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7250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1162418" cy="365125"/>
          </a:xfrm>
        </p:spPr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</p:spPr>
        <p:txBody>
          <a:bodyPr/>
          <a:lstStyle/>
          <a:p>
            <a:r>
              <a:rPr lang="ko-KR" altLang="en-US"/>
              <a:t>라즈베리 설치 및 사용법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9554" y="6356352"/>
            <a:ext cx="485408" cy="365125"/>
          </a:xfrm>
        </p:spPr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</p:spPr>
        <p:txBody>
          <a:bodyPr>
            <a:normAutofit/>
          </a:bodyPr>
          <a:lstStyle/>
          <a:p>
            <a:r>
              <a:rPr lang="ko-KR" altLang="en-US" b="0" dirty="0"/>
              <a:t>업그레이드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3A9FF-B970-4F95-A906-94256019C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1464642"/>
            <a:ext cx="85439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400" dirty="0" err="1"/>
              <a:t>sudo</a:t>
            </a:r>
            <a:r>
              <a:rPr lang="en-US" altLang="ko-KR" sz="2400" dirty="0"/>
              <a:t> apt-get update &amp;&amp; </a:t>
            </a:r>
            <a:r>
              <a:rPr lang="en-US" altLang="ko-KR" sz="2400" dirty="0" err="1"/>
              <a:t>sudo</a:t>
            </a:r>
            <a:r>
              <a:rPr lang="en-US" altLang="ko-KR" sz="2400" dirty="0"/>
              <a:t> apt-get 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-upgrade</a:t>
            </a:r>
            <a:endParaRPr lang="ko-KR" altLang="ko-KR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4072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참고 문헌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90AB4-8C7F-46C1-848A-62FCC4DD5823}"/>
              </a:ext>
            </a:extLst>
          </p:cNvPr>
          <p:cNvSpPr txBox="1"/>
          <p:nvPr/>
        </p:nvSpPr>
        <p:spPr>
          <a:xfrm>
            <a:off x="2476500" y="1904630"/>
            <a:ext cx="30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https://raduino.tistory.com/38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35E4AE-D864-4241-8D35-56A617D273DE}"/>
              </a:ext>
            </a:extLst>
          </p:cNvPr>
          <p:cNvSpPr/>
          <p:nvPr/>
        </p:nvSpPr>
        <p:spPr>
          <a:xfrm>
            <a:off x="2476500" y="2967335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https://www.rcgroups.com/forums/showthread.php?2459576-Next-generation-Pixhawk-Raspberry-Pi-2-Navio-Arducopter-PXFmini-BBBmini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19D7EF-C05A-40EA-9B22-5EDA5E53B885}"/>
              </a:ext>
            </a:extLst>
          </p:cNvPr>
          <p:cNvSpPr/>
          <p:nvPr/>
        </p:nvSpPr>
        <p:spPr>
          <a:xfrm>
            <a:off x="2476500" y="4707753"/>
            <a:ext cx="4020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https://gnss.seoul.go.kr/intro/intro1.php</a:t>
            </a:r>
            <a:endParaRPr lang="ko-KR" altLang="en-US" dirty="0"/>
          </a:p>
        </p:txBody>
      </p:sp>
      <p:pic>
        <p:nvPicPr>
          <p:cNvPr id="10" name="그림 9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61B0F7A-8BE1-4E5D-989B-0538FEBBFE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7" y="3074339"/>
            <a:ext cx="1812681" cy="12952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5A78D4-A6EE-4AA6-8C1B-0A013421B9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6" y="4565624"/>
            <a:ext cx="1812681" cy="13665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6D2FC8-AB69-4669-BEBA-82985C166E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6" y="1788988"/>
            <a:ext cx="1812681" cy="73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70722-D3C4-4EA1-BFF9-8B29463B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소개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81F15-9851-4374-BA0B-B2DD1C1B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EEFC5B-B3B8-4020-8291-1B9251EB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18C79-0ADC-4245-BA4D-ABD3BBF5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C074B-21B4-414D-8548-D7FE9C2FCBB4}"/>
              </a:ext>
            </a:extLst>
          </p:cNvPr>
          <p:cNvSpPr txBox="1"/>
          <p:nvPr/>
        </p:nvSpPr>
        <p:spPr>
          <a:xfrm>
            <a:off x="681038" y="1312985"/>
            <a:ext cx="8439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영국의 </a:t>
            </a:r>
            <a:r>
              <a:rPr lang="ko-KR" altLang="en-US" sz="2400" dirty="0" err="1"/>
              <a:t>라즈베리파이</a:t>
            </a:r>
            <a:r>
              <a:rPr lang="ko-KR" altLang="en-US" sz="2400" dirty="0"/>
              <a:t> 재단에서 학생들의 컴퓨터 교육을 위해 저렴하면서 고성능의 </a:t>
            </a:r>
            <a:r>
              <a:rPr lang="ko-KR" altLang="en-US" sz="2400" dirty="0" err="1"/>
              <a:t>라즈베리파이를</a:t>
            </a:r>
            <a:r>
              <a:rPr lang="ko-KR" altLang="en-US" sz="2400" dirty="0"/>
              <a:t> 발매</a:t>
            </a:r>
            <a:r>
              <a:rPr lang="en-US" altLang="ko-KR" sz="2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6A3E6-5A71-4042-883C-05BC7DD522E1}"/>
              </a:ext>
            </a:extLst>
          </p:cNvPr>
          <p:cNvSpPr txBox="1"/>
          <p:nvPr/>
        </p:nvSpPr>
        <p:spPr>
          <a:xfrm>
            <a:off x="2218271" y="5730184"/>
            <a:ext cx="1507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 err="1">
                <a:solidFill>
                  <a:prstClr val="black"/>
                </a:solidFill>
              </a:rPr>
              <a:t>아두이노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4DF52F-C822-4CCC-807B-A96CDBDDB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7" y="2860115"/>
            <a:ext cx="3511007" cy="2865138"/>
          </a:xfrm>
          <a:prstGeom prst="rect">
            <a:avLst/>
          </a:prstGeom>
        </p:spPr>
      </p:pic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A8C88241-BBF7-455E-85CA-114CD9CB9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30152"/>
            <a:ext cx="3978468" cy="27250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3F5CBA-1151-4037-AC70-DFA65D95B460}"/>
              </a:ext>
            </a:extLst>
          </p:cNvPr>
          <p:cNvSpPr txBox="1"/>
          <p:nvPr/>
        </p:nvSpPr>
        <p:spPr>
          <a:xfrm>
            <a:off x="3281363" y="2322730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</a:rPr>
              <a:t>오픈소스 하드웨어 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4299F6-1FC0-4F14-A299-4FD2FB1A8F58}"/>
              </a:ext>
            </a:extLst>
          </p:cNvPr>
          <p:cNvSpPr/>
          <p:nvPr/>
        </p:nvSpPr>
        <p:spPr>
          <a:xfrm>
            <a:off x="5917387" y="57252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 err="1">
                <a:solidFill>
                  <a:prstClr val="black"/>
                </a:solidFill>
              </a:rPr>
              <a:t>라즈베리파이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166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362A-C60D-48BE-8483-CF86711A3ADC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70722-D3C4-4EA1-BFF9-8B29463B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소개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81F15-9851-4374-BA0B-B2DD1C1B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D9FE-9FFE-4B51-8135-9E7582072A71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EEFC5B-B3B8-4020-8291-1B9251EB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18C79-0ADC-4245-BA4D-ABD3BBF5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C074B-21B4-414D-8548-D7FE9C2FCBB4}"/>
              </a:ext>
            </a:extLst>
          </p:cNvPr>
          <p:cNvSpPr txBox="1"/>
          <p:nvPr/>
        </p:nvSpPr>
        <p:spPr>
          <a:xfrm>
            <a:off x="681038" y="1312985"/>
            <a:ext cx="84395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아두이노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</a:p>
          <a:p>
            <a:r>
              <a:rPr lang="ko-KR" altLang="en-US" sz="2400" dirty="0"/>
              <a:t>운영체제 없이 </a:t>
            </a:r>
            <a:r>
              <a:rPr lang="en-US" altLang="ko-KR" sz="2400" dirty="0"/>
              <a:t>SKETCH</a:t>
            </a:r>
            <a:r>
              <a:rPr lang="ko-KR" altLang="en-US" sz="2400" dirty="0"/>
              <a:t>에서 작성된 프로그램을 컴파일하여 </a:t>
            </a:r>
            <a:r>
              <a:rPr lang="ko-KR" altLang="en-US" sz="2400" dirty="0" err="1"/>
              <a:t>아두이노에</a:t>
            </a:r>
            <a:r>
              <a:rPr lang="ko-KR" altLang="en-US" sz="2400" dirty="0"/>
              <a:t> 업로드 하게 되면 프로그램대로 동작하게 되는 마이크로 컨트롤러로 외부기기를 직접 제어하는 곳에 적합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Ex. </a:t>
            </a:r>
            <a:r>
              <a:rPr lang="ko-KR" altLang="en-US" sz="2400" dirty="0"/>
              <a:t>초음파</a:t>
            </a:r>
            <a:r>
              <a:rPr lang="en-US" altLang="ko-KR" sz="2400" dirty="0"/>
              <a:t>, </a:t>
            </a:r>
            <a:r>
              <a:rPr lang="ko-KR" altLang="en-US" sz="2400" dirty="0"/>
              <a:t>적외선</a:t>
            </a:r>
            <a:r>
              <a:rPr lang="en-US" altLang="ko-KR" sz="2400" dirty="0"/>
              <a:t>, </a:t>
            </a:r>
            <a:r>
              <a:rPr lang="ko-KR" altLang="en-US" sz="2400" dirty="0"/>
              <a:t>수분</a:t>
            </a:r>
            <a:r>
              <a:rPr lang="en-US" altLang="ko-KR" sz="2400" dirty="0"/>
              <a:t>, GAS</a:t>
            </a:r>
            <a:r>
              <a:rPr lang="ko-KR" altLang="en-US" sz="2400" dirty="0"/>
              <a:t>감지</a:t>
            </a:r>
            <a:r>
              <a:rPr lang="en-US" altLang="ko-KR" sz="2400" dirty="0"/>
              <a:t>, </a:t>
            </a:r>
            <a:r>
              <a:rPr lang="ko-KR" altLang="en-US" sz="2400" dirty="0"/>
              <a:t>불꽃</a:t>
            </a:r>
            <a:r>
              <a:rPr lang="en-US" altLang="ko-KR" sz="2400" dirty="0"/>
              <a:t>….</a:t>
            </a:r>
          </a:p>
          <a:p>
            <a:endParaRPr lang="en-US" altLang="ko-KR" sz="2400" dirty="0"/>
          </a:p>
          <a:p>
            <a:r>
              <a:rPr lang="ko-KR" altLang="en-US" sz="2400" dirty="0" err="1"/>
              <a:t>라즈베리파이</a:t>
            </a:r>
            <a:r>
              <a:rPr lang="ko-KR" altLang="en-US" sz="2400" dirty="0"/>
              <a:t> </a:t>
            </a:r>
            <a:r>
              <a:rPr lang="en-US" altLang="ko-KR" sz="2400" dirty="0"/>
              <a:t>(Single</a:t>
            </a:r>
            <a:r>
              <a:rPr lang="ko-KR" altLang="en-US" sz="2400" dirty="0"/>
              <a:t> </a:t>
            </a:r>
            <a:r>
              <a:rPr lang="en-US" altLang="ko-KR" sz="2400" dirty="0"/>
              <a:t>Board Computer, SBC)</a:t>
            </a:r>
          </a:p>
          <a:p>
            <a:r>
              <a:rPr lang="en-US" altLang="ko-KR" sz="2400" dirty="0"/>
              <a:t>GPIO(General Purpose Input Output)</a:t>
            </a:r>
            <a:r>
              <a:rPr lang="ko-KR" altLang="en-US" sz="2400" dirty="0"/>
              <a:t>라는 핀을 이용하여 다양한 센서의 제어도 가능하지만 </a:t>
            </a:r>
            <a:r>
              <a:rPr lang="ko-KR" altLang="en-US" sz="2400" dirty="0" err="1"/>
              <a:t>아두이노처럼</a:t>
            </a:r>
            <a:r>
              <a:rPr lang="ko-KR" altLang="en-US" sz="2400" dirty="0"/>
              <a:t> 하드웨어를 직접 제어하지 않고 보통 리눅스를 사용하여 </a:t>
            </a:r>
            <a:r>
              <a:rPr lang="en-US" altLang="ko-KR" sz="2400" dirty="0"/>
              <a:t>OS</a:t>
            </a:r>
            <a:r>
              <a:rPr lang="ko-KR" altLang="en-US" sz="2400" dirty="0"/>
              <a:t>내에서 프로그래밍 하는 마이크로 프로세서로 복잡한 연산을 필요로 하는 곳에 적합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Ex. </a:t>
            </a:r>
            <a:r>
              <a:rPr lang="ko-KR" altLang="en-US" sz="2400" dirty="0"/>
              <a:t>로봇</a:t>
            </a:r>
            <a:r>
              <a:rPr lang="en-US" altLang="ko-KR" sz="2400" dirty="0"/>
              <a:t>, </a:t>
            </a:r>
            <a:r>
              <a:rPr lang="ko-KR" altLang="en-US" sz="2400" dirty="0"/>
              <a:t>그래픽 처리</a:t>
            </a:r>
            <a:r>
              <a:rPr lang="en-US" altLang="ko-KR" sz="2400" dirty="0"/>
              <a:t>, </a:t>
            </a:r>
            <a:r>
              <a:rPr lang="ko-KR" altLang="en-US" sz="2400" dirty="0"/>
              <a:t>복잡한 연산을 필요로 하는 시스템</a:t>
            </a:r>
            <a:r>
              <a:rPr lang="en-US" altLang="ko-KR" sz="24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601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Pi3 B+ Spec.</a:t>
            </a:r>
            <a:endParaRPr lang="ko-KR" altLang="en-US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3D5500C-C2B4-43DB-AFE3-D68739E1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550"/>
            <a:ext cx="9906000" cy="30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5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Pi3 B+ Spec.</a:t>
            </a:r>
            <a:endParaRPr lang="ko-KR" altLang="en-US" dirty="0"/>
          </a:p>
        </p:txBody>
      </p:sp>
      <p:pic>
        <p:nvPicPr>
          <p:cNvPr id="12" name="그림 11" descr="전자기기이(가) 표시된 사진&#10;&#10;자동 생성된 설명">
            <a:extLst>
              <a:ext uri="{FF2B5EF4-FFF2-40B4-BE49-F238E27FC236}">
                <a16:creationId xmlns:a16="http://schemas.microsoft.com/office/drawing/2014/main" id="{19EC0932-D1DC-4E29-97B5-0D03CA9AE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4" y="1809161"/>
            <a:ext cx="4983912" cy="3825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B89882-82C9-47DF-9698-38431C880844}"/>
              </a:ext>
            </a:extLst>
          </p:cNvPr>
          <p:cNvSpPr txBox="1"/>
          <p:nvPr/>
        </p:nvSpPr>
        <p:spPr>
          <a:xfrm>
            <a:off x="5967046" y="1809161"/>
            <a:ext cx="2193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interpreter, Pi</a:t>
            </a:r>
          </a:p>
          <a:p>
            <a:r>
              <a:rPr lang="ko-KR" altLang="en-US" dirty="0"/>
              <a:t>스크래치 </a:t>
            </a:r>
            <a:endParaRPr lang="en-US" altLang="ko-KR" dirty="0"/>
          </a:p>
          <a:p>
            <a:r>
              <a:rPr lang="ko-KR" altLang="en-US" dirty="0"/>
              <a:t>파이썬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33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Pi3 B+ OS</a:t>
            </a:r>
            <a:r>
              <a:rPr lang="ko-KR" altLang="en-US" dirty="0"/>
              <a:t> 설치하기</a:t>
            </a:r>
          </a:p>
        </p:txBody>
      </p:sp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4F1991A-AF6B-4F4A-BC66-23BC61A51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775" y="2128158"/>
            <a:ext cx="4250103" cy="3187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F5643-5E47-434F-8E40-8D952BA153EB}"/>
              </a:ext>
            </a:extLst>
          </p:cNvPr>
          <p:cNvSpPr txBox="1"/>
          <p:nvPr/>
        </p:nvSpPr>
        <p:spPr>
          <a:xfrm>
            <a:off x="4266420" y="1280266"/>
            <a:ext cx="44731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OS (Raspbian) </a:t>
            </a:r>
            <a:r>
              <a:rPr lang="ko-KR" altLang="en-US" dirty="0"/>
              <a:t>설치 준비</a:t>
            </a:r>
            <a:endParaRPr lang="en-US" altLang="ko-KR" dirty="0"/>
          </a:p>
          <a:p>
            <a:r>
              <a:rPr lang="en-US" altLang="ko-KR" dirty="0"/>
              <a:t>  1-1. Raspberry Pi3 B+</a:t>
            </a:r>
          </a:p>
          <a:p>
            <a:r>
              <a:rPr lang="en-US" altLang="ko-KR" dirty="0"/>
              <a:t>  1-2. Micro SD Card  8GB </a:t>
            </a:r>
            <a:r>
              <a:rPr lang="ko-KR" altLang="en-US" dirty="0"/>
              <a:t>이상</a:t>
            </a:r>
            <a:endParaRPr lang="en-US" altLang="ko-KR" dirty="0"/>
          </a:p>
          <a:p>
            <a:r>
              <a:rPr lang="en-US" altLang="ko-KR" dirty="0"/>
              <a:t>  1-3. USB Mouse</a:t>
            </a:r>
          </a:p>
          <a:p>
            <a:r>
              <a:rPr lang="en-US" altLang="ko-KR" dirty="0"/>
              <a:t>  1-4. Monitor</a:t>
            </a:r>
          </a:p>
          <a:p>
            <a:r>
              <a:rPr lang="en-US" altLang="ko-KR" dirty="0"/>
              <a:t>  1-5. USB Keyboard</a:t>
            </a:r>
          </a:p>
          <a:p>
            <a:endParaRPr lang="en-US" altLang="ko-KR" dirty="0"/>
          </a:p>
          <a:p>
            <a:r>
              <a:rPr lang="en-US" altLang="ko-KR" dirty="0"/>
              <a:t>2. SD</a:t>
            </a:r>
            <a:r>
              <a:rPr lang="ko-KR" altLang="en-US" dirty="0"/>
              <a:t> </a:t>
            </a:r>
            <a:r>
              <a:rPr lang="en-US" altLang="ko-KR" dirty="0"/>
              <a:t>Card</a:t>
            </a:r>
            <a:r>
              <a:rPr lang="ko-KR" altLang="en-US" dirty="0"/>
              <a:t> </a:t>
            </a:r>
            <a:r>
              <a:rPr lang="en-US" altLang="ko-KR" dirty="0"/>
              <a:t>Formatter</a:t>
            </a:r>
          </a:p>
          <a:p>
            <a:r>
              <a:rPr lang="en-US" altLang="ko-KR" dirty="0"/>
              <a:t>  2-1. SD</a:t>
            </a:r>
            <a:r>
              <a:rPr lang="ko-KR" altLang="en-US" dirty="0"/>
              <a:t> </a:t>
            </a:r>
            <a:r>
              <a:rPr lang="en-US" altLang="ko-KR" dirty="0"/>
              <a:t>Card</a:t>
            </a:r>
            <a:r>
              <a:rPr lang="ko-KR" altLang="en-US" dirty="0"/>
              <a:t> </a:t>
            </a:r>
            <a:r>
              <a:rPr lang="en-US" altLang="ko-KR" dirty="0"/>
              <a:t>Formatter program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https://www.sdcard.org/downloads/formatter/index.html</a:t>
            </a:r>
            <a:endParaRPr lang="en-US" altLang="ko-KR" dirty="0"/>
          </a:p>
          <a:p>
            <a:r>
              <a:rPr lang="en-US" altLang="ko-KR" dirty="0"/>
              <a:t>  2-2. SD</a:t>
            </a:r>
            <a:r>
              <a:rPr lang="ko-KR" altLang="en-US" dirty="0"/>
              <a:t> </a:t>
            </a:r>
            <a:r>
              <a:rPr lang="en-US" altLang="ko-KR" dirty="0"/>
              <a:t>Card</a:t>
            </a:r>
            <a:r>
              <a:rPr lang="ko-KR" altLang="en-US" dirty="0"/>
              <a:t> </a:t>
            </a:r>
            <a:r>
              <a:rPr lang="en-US" altLang="ko-KR" dirty="0"/>
              <a:t>Format</a:t>
            </a:r>
          </a:p>
          <a:p>
            <a:endParaRPr lang="en-US" altLang="ko-KR" dirty="0"/>
          </a:p>
          <a:p>
            <a:r>
              <a:rPr lang="en-US" altLang="ko-KR" dirty="0"/>
              <a:t>3. Raspbian Download</a:t>
            </a:r>
          </a:p>
          <a:p>
            <a:r>
              <a:rPr lang="en-US" altLang="ko-KR" dirty="0">
                <a:hlinkClick r:id="rId4"/>
              </a:rPr>
              <a:t>https://www.raspberrypi.org/downloads/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NOOBS – Easy to install –&gt; Download zip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NOOBS_v3_2_0.zip</a:t>
            </a:r>
          </a:p>
          <a:p>
            <a:r>
              <a:rPr lang="en-US" altLang="ko-KR" dirty="0"/>
              <a:t>Raspbian – official support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9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Pi3 B+ OS</a:t>
            </a:r>
            <a:r>
              <a:rPr lang="ko-KR" altLang="en-US" dirty="0"/>
              <a:t> 설치하기</a:t>
            </a:r>
          </a:p>
        </p:txBody>
      </p:sp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4F1991A-AF6B-4F4A-BC66-23BC61A51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775" y="2128158"/>
            <a:ext cx="4250103" cy="3187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F5643-5E47-434F-8E40-8D952BA153EB}"/>
              </a:ext>
            </a:extLst>
          </p:cNvPr>
          <p:cNvSpPr txBox="1"/>
          <p:nvPr/>
        </p:nvSpPr>
        <p:spPr>
          <a:xfrm>
            <a:off x="4266420" y="2159605"/>
            <a:ext cx="49585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Raspbian </a:t>
            </a:r>
            <a:r>
              <a:rPr lang="ko-KR" altLang="en-US" dirty="0"/>
              <a:t>압축 풀기 및 복사</a:t>
            </a:r>
            <a:endParaRPr lang="en-US" altLang="ko-KR" dirty="0"/>
          </a:p>
          <a:p>
            <a:r>
              <a:rPr lang="en-US" altLang="ko-KR" dirty="0"/>
              <a:t>  4-1. NOOBS_v3_2_0.zip </a:t>
            </a:r>
            <a:r>
              <a:rPr lang="ko-KR" altLang="en-US" dirty="0"/>
              <a:t>압축 풀기</a:t>
            </a:r>
            <a:endParaRPr lang="en-US" altLang="ko-KR" dirty="0"/>
          </a:p>
          <a:p>
            <a:r>
              <a:rPr lang="en-US" altLang="ko-KR" dirty="0"/>
              <a:t>  4-2. Micro SD Card</a:t>
            </a:r>
            <a:r>
              <a:rPr lang="ko-KR" altLang="en-US" dirty="0"/>
              <a:t>로 복사</a:t>
            </a:r>
            <a:endParaRPr lang="en-US" altLang="ko-KR" dirty="0"/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5. Raspberry Pi3 B+</a:t>
            </a:r>
            <a:r>
              <a:rPr lang="ko-KR" altLang="en-US" dirty="0"/>
              <a:t>의 </a:t>
            </a:r>
            <a:r>
              <a:rPr lang="en-US" altLang="ko-KR" dirty="0"/>
              <a:t>Micro SD Card Slot</a:t>
            </a:r>
            <a:r>
              <a:rPr lang="ko-KR" altLang="en-US" dirty="0"/>
              <a:t>에 삽입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 Raspberry Pi3 B+</a:t>
            </a:r>
            <a:r>
              <a:rPr lang="ko-KR" altLang="en-US" dirty="0"/>
              <a:t>에 주변기기 연결 및 전원공급</a:t>
            </a:r>
            <a:endParaRPr lang="en-US" altLang="ko-KR" dirty="0"/>
          </a:p>
          <a:p>
            <a:r>
              <a:rPr lang="en-US" altLang="ko-KR" dirty="0"/>
              <a:t>  6-1. Micro 5Pin -&gt; DC5V 2.5A Power Adaptor </a:t>
            </a:r>
            <a:r>
              <a:rPr lang="ko-KR" altLang="en-US" dirty="0"/>
              <a:t>연결</a:t>
            </a:r>
            <a:endParaRPr lang="en-US" altLang="ko-KR" dirty="0"/>
          </a:p>
          <a:p>
            <a:r>
              <a:rPr lang="en-US" altLang="ko-KR" dirty="0"/>
              <a:t>  6-2. HDMI -&gt; Monitor </a:t>
            </a:r>
            <a:r>
              <a:rPr lang="ko-KR" altLang="en-US" dirty="0"/>
              <a:t>연결</a:t>
            </a:r>
            <a:endParaRPr lang="en-US" altLang="ko-KR" dirty="0"/>
          </a:p>
          <a:p>
            <a:r>
              <a:rPr lang="en-US" altLang="ko-KR" dirty="0"/>
              <a:t>  6-3. USB2.0 -&gt; Keyboard &amp; Mouse </a:t>
            </a:r>
            <a:r>
              <a:rPr lang="ko-KR" altLang="en-US" dirty="0"/>
              <a:t>연결</a:t>
            </a:r>
            <a:endParaRPr lang="en-US" altLang="ko-KR" dirty="0"/>
          </a:p>
          <a:p>
            <a:r>
              <a:rPr lang="en-US" altLang="ko-KR" dirty="0"/>
              <a:t>  6-4. Ethernet -&gt; RJ45 Internet Lan</a:t>
            </a:r>
            <a:r>
              <a:rPr lang="ko-KR" altLang="en-US" dirty="0"/>
              <a:t>선 연결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활성화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/>
              <a:t>  6-5. Raspberry Pi3 B+</a:t>
            </a:r>
            <a:r>
              <a:rPr lang="ko-KR" altLang="en-US" dirty="0"/>
              <a:t>로 전원 공급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504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A993-5017-4D9E-85BB-AF1449BD6E2F}" type="datetime1">
              <a:rPr lang="ko-KR" altLang="en-US" smtClean="0"/>
              <a:t>2019-08-02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라즈베리 설치 및 사용법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A91DE23-CBEE-467D-B720-77A4DDCF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Pi3 B+ OS</a:t>
            </a:r>
            <a:r>
              <a:rPr lang="ko-KR" altLang="en-US" dirty="0"/>
              <a:t> 설치하기</a:t>
            </a:r>
          </a:p>
        </p:txBody>
      </p:sp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4F1991A-AF6B-4F4A-BC66-23BC61A51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775" y="2128158"/>
            <a:ext cx="4250103" cy="3187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F5643-5E47-434F-8E40-8D952BA153EB}"/>
              </a:ext>
            </a:extLst>
          </p:cNvPr>
          <p:cNvSpPr txBox="1"/>
          <p:nvPr/>
        </p:nvSpPr>
        <p:spPr>
          <a:xfrm>
            <a:off x="3926452" y="1256928"/>
            <a:ext cx="53465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Booting </a:t>
            </a:r>
            <a:r>
              <a:rPr lang="ko-KR" altLang="en-US" dirty="0"/>
              <a:t>화면에서 </a:t>
            </a:r>
            <a:r>
              <a:rPr lang="en-US" altLang="ko-KR" dirty="0"/>
              <a:t>Raspbian </a:t>
            </a:r>
            <a:r>
              <a:rPr lang="ko-KR" altLang="en-US" dirty="0"/>
              <a:t>선택 설치</a:t>
            </a:r>
            <a:endParaRPr lang="en-US" altLang="ko-KR" dirty="0"/>
          </a:p>
          <a:p>
            <a:r>
              <a:rPr lang="en-US" altLang="ko-KR" dirty="0"/>
              <a:t>  7-1. SD Card</a:t>
            </a:r>
            <a:r>
              <a:rPr lang="ko-KR" altLang="en-US" dirty="0"/>
              <a:t>의 내용을 덮어씌워도 되는지 질문</a:t>
            </a:r>
            <a:endParaRPr lang="en-US" altLang="ko-KR" dirty="0"/>
          </a:p>
          <a:p>
            <a:r>
              <a:rPr lang="en-US" altLang="ko-KR" dirty="0"/>
              <a:t>         : Yes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en-US" altLang="ko-KR" dirty="0"/>
              <a:t>  7-2. 'Enable Boot to Desktop/Scratch Choose        whether to boot into a desktop environment, Scratch, or the command-line’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en-US" altLang="ko-KR" dirty="0"/>
              <a:t>  7-3. ‘Desktop Log in as user ‘pi’ at the graphical desktop’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en-US" altLang="ko-KR" dirty="0"/>
              <a:t>  7-4. ‘Internationalization options’ -&gt;  'Change Locale’ -&gt; ‘ko_KR.UTF-8 UTF-8</a:t>
            </a:r>
            <a:r>
              <a:rPr lang="ko-KR" altLang="en-US" dirty="0"/>
              <a:t>’을 </a:t>
            </a:r>
            <a:r>
              <a:rPr lang="en-US" altLang="ko-KR" dirty="0"/>
              <a:t>Spacebar</a:t>
            </a:r>
            <a:r>
              <a:rPr lang="ko-KR" altLang="en-US" dirty="0"/>
              <a:t>로 선택</a:t>
            </a:r>
            <a:r>
              <a:rPr lang="en-US" altLang="ko-KR" dirty="0"/>
              <a:t> -&gt; “</a:t>
            </a:r>
            <a:r>
              <a:rPr lang="en-US" altLang="ko-KR" dirty="0" err="1"/>
              <a:t>tab"key</a:t>
            </a:r>
            <a:r>
              <a:rPr lang="ko-KR" altLang="en-US" dirty="0"/>
              <a:t>로 </a:t>
            </a:r>
            <a:r>
              <a:rPr lang="en-US" altLang="ko-KR" dirty="0"/>
              <a:t>OK </a:t>
            </a:r>
            <a:r>
              <a:rPr lang="ko-KR" altLang="en-US" dirty="0"/>
              <a:t>위치로 이동 선택 </a:t>
            </a:r>
            <a:r>
              <a:rPr lang="en-US" altLang="ko-KR" dirty="0"/>
              <a:t>-&gt; ko_KR.UTF-8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en-US" altLang="ko-KR" dirty="0"/>
              <a:t>  7-5. ‘Internationalization options’ -&gt;  'Change </a:t>
            </a:r>
            <a:r>
              <a:rPr lang="en-US" altLang="ko-KR" dirty="0" err="1"/>
              <a:t>Timezone</a:t>
            </a:r>
            <a:r>
              <a:rPr lang="en-US" altLang="ko-KR" dirty="0"/>
              <a:t>’ -&gt; ‘</a:t>
            </a:r>
            <a:r>
              <a:rPr lang="en-US" altLang="ko-KR" dirty="0" err="1"/>
              <a:t>seoul</a:t>
            </a:r>
            <a:r>
              <a:rPr lang="ko-KR" altLang="en-US" dirty="0"/>
              <a:t>’ 선택</a:t>
            </a:r>
            <a:endParaRPr lang="en-US" altLang="ko-KR" dirty="0"/>
          </a:p>
          <a:p>
            <a:r>
              <a:rPr lang="en-US" altLang="ko-KR" dirty="0"/>
              <a:t>  7-6. ‘Internationalization options’ -&gt; 'Change keyboard ~’ -&gt; ‘Generic 105-key(Intl) PC</a:t>
            </a:r>
            <a:r>
              <a:rPr lang="ko-KR" altLang="en-US" dirty="0"/>
              <a:t>’  </a:t>
            </a:r>
            <a:r>
              <a:rPr lang="en-US" altLang="ko-KR" dirty="0"/>
              <a:t>-&gt; 'Other’ </a:t>
            </a:r>
            <a:r>
              <a:rPr lang="ko-KR" altLang="en-US" dirty="0"/>
              <a:t> </a:t>
            </a:r>
            <a:r>
              <a:rPr lang="en-US" altLang="ko-KR" dirty="0"/>
              <a:t>-&gt; ‘Korean’ -&gt; ‘Korean – Korean (101/104 key compatible)’ -&gt; ‘The default for the keyboard layout’ -&gt; ‘No compose key’ -&gt; </a:t>
            </a:r>
            <a:r>
              <a:rPr lang="en-US" altLang="ko-KR" dirty="0" err="1"/>
              <a:t>ctrl+alt+backspace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no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873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1538</Words>
  <Application>Microsoft Office PowerPoint</Application>
  <PresentationFormat>A4 용지(210x297mm)</PresentationFormat>
  <Paragraphs>292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Arial Unicode MS</vt:lpstr>
      <vt:lpstr>GothamProMedium</vt:lpstr>
      <vt:lpstr>Open Sans</vt:lpstr>
      <vt:lpstr>맑은 고딕</vt:lpstr>
      <vt:lpstr>Arial</vt:lpstr>
      <vt:lpstr>Calibri</vt:lpstr>
      <vt:lpstr>Consolas</vt:lpstr>
      <vt:lpstr>Times New Roman</vt:lpstr>
      <vt:lpstr>Office 테마</vt:lpstr>
      <vt:lpstr>드론 멘토링</vt:lpstr>
      <vt:lpstr>PowerPoint 프레젠테이션</vt:lpstr>
      <vt:lpstr>라즈베리파이 소개</vt:lpstr>
      <vt:lpstr>라즈베리파이 소개</vt:lpstr>
      <vt:lpstr>Raspberry Pi3 B+ Spec.</vt:lpstr>
      <vt:lpstr>Raspberry Pi3 B+ Spec.</vt:lpstr>
      <vt:lpstr>Raspberry Pi3 B+ OS 설치하기</vt:lpstr>
      <vt:lpstr>Raspberry Pi3 B+ OS 설치하기</vt:lpstr>
      <vt:lpstr>Raspberry Pi3 B+ OS 설치하기</vt:lpstr>
      <vt:lpstr>Raspberry Pi3 B+ OS 설치하기</vt:lpstr>
      <vt:lpstr>Raspbian 환경설정</vt:lpstr>
      <vt:lpstr>Navio 2 소개</vt:lpstr>
      <vt:lpstr>Navio 2 소개</vt:lpstr>
      <vt:lpstr>Navio 2 소개</vt:lpstr>
      <vt:lpstr>Navio 2 소개</vt:lpstr>
      <vt:lpstr>Navio 2 소개</vt:lpstr>
      <vt:lpstr>Raspberry Pi 3 B+에 Navio 2 장착</vt:lpstr>
      <vt:lpstr>Raspberry Pi 3 B+ &amp; Navio 2 전원</vt:lpstr>
      <vt:lpstr>Navio 2에 GNSS 안테나 장착</vt:lpstr>
      <vt:lpstr>Navio 2에 Telemetry modem 장착</vt:lpstr>
      <vt:lpstr>Navio 2의 Barometer UV protection</vt:lpstr>
      <vt:lpstr>Navio 2의 Anti-vibration mount</vt:lpstr>
      <vt:lpstr>Navio 2를 위한 Raspbian Download </vt:lpstr>
      <vt:lpstr>Writing image to SD card</vt:lpstr>
      <vt:lpstr>Configuring Wi-Fi access</vt:lpstr>
      <vt:lpstr>모니터와 키보드 사용</vt:lpstr>
      <vt:lpstr>이더넷 사용</vt:lpstr>
      <vt:lpstr>업그레이드</vt:lpstr>
      <vt:lpstr>참고 문헌</vt:lpstr>
      <vt:lpstr>끝.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드론 멘토링</dc:title>
  <dc:creator>ithansei</dc:creator>
  <cp:lastModifiedBy>ithansei</cp:lastModifiedBy>
  <cp:revision>26</cp:revision>
  <dcterms:created xsi:type="dcterms:W3CDTF">2019-08-02T13:31:51Z</dcterms:created>
  <dcterms:modified xsi:type="dcterms:W3CDTF">2019-08-02T18:06:21Z</dcterms:modified>
</cp:coreProperties>
</file>